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_rels/presentation.xml.rels" ContentType="application/vnd.openxmlformats-package.relationships+xml"/>
  <Override PartName="/ppt/media/image10.jpeg" ContentType="image/jpeg"/>
  <Override PartName="/ppt/media/image5.png" ContentType="image/png"/>
  <Override PartName="/ppt/media/image28.png" ContentType="image/png"/>
  <Override PartName="/ppt/media/image13.png" ContentType="image/png"/>
  <Override PartName="/ppt/media/image8.png" ContentType="image/png"/>
  <Override PartName="/ppt/media/image12.png" ContentType="image/png"/>
  <Override PartName="/ppt/media/image7.png" ContentType="image/png"/>
  <Override PartName="/ppt/media/image11.png" ContentType="image/png"/>
  <Override PartName="/ppt/media/image6.png" ContentType="image/png"/>
  <Override PartName="/ppt/media/image4.png" ContentType="image/png"/>
  <Override PartName="/ppt/media/image27.png" ContentType="image/png"/>
  <Override PartName="/ppt/media/image3.png" ContentType="image/png"/>
  <Override PartName="/ppt/media/image26.png" ContentType="image/png"/>
  <Override PartName="/ppt/media/image9.jpeg" ContentType="image/jpeg"/>
  <Override PartName="/ppt/media/image23.png" ContentType="image/png"/>
  <Override PartName="/ppt/media/image22.png" ContentType="image/png"/>
  <Override PartName="/ppt/media/image21.png" ContentType="image/png"/>
  <Override PartName="/ppt/media/image19.png" ContentType="image/png"/>
  <Override PartName="/ppt/media/image20.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1.png" ContentType="image/png"/>
  <Override PartName="/ppt/media/image24.png" ContentType="image/png"/>
  <Override PartName="/ppt/media/image2.png" ContentType="image/png"/>
  <Override PartName="/ppt/media/image25.png" ContentType="image/png"/>
  <Override PartName="/ppt/slideLayouts/_rels/slideLayout52.xml.rels" ContentType="application/vnd.openxmlformats-package.relationships+xml"/>
  <Override PartName="/ppt/slideLayouts/_rels/slideLayout14.xml.rels" ContentType="application/vnd.openxmlformats-package.relationships+xml"/>
  <Override PartName="/ppt/slideLayouts/_rels/slideLayout30.xml.rels" ContentType="application/vnd.openxmlformats-package.relationships+xml"/>
  <Override PartName="/ppt/slideLayouts/_rels/slideLayout38.xml.rels" ContentType="application/vnd.openxmlformats-package.relationships+xml"/>
  <Override PartName="/ppt/slideLayouts/_rels/slideLayout45.xml.rels" ContentType="application/vnd.openxmlformats-package.relationships+xml"/>
  <Override PartName="/ppt/slideLayouts/_rels/slideLayout23.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31.xml.rels" ContentType="application/vnd.openxmlformats-package.relationships+xml"/>
  <Override PartName="/ppt/slideLayouts/_rels/slideLayout15.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3.xml.rels" ContentType="application/vnd.openxmlformats-package.relationships+xml"/>
  <Override PartName="/ppt/slideLayouts/_rels/slideLayout32.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21.xml.rels" ContentType="application/vnd.openxmlformats-package.relationships+xml"/>
  <Override PartName="/ppt/slideLayouts/_rels/slideLayout36.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41.xml.rels" ContentType="application/vnd.openxmlformats-package.relationships+xml"/>
  <Override PartName="/ppt/slideLayouts/_rels/slideLayout49.xml.rels" ContentType="application/vnd.openxmlformats-package.relationships+xml"/>
  <Override PartName="/ppt/slideLayouts/_rels/slideLayout34.xml.rels" ContentType="application/vnd.openxmlformats-package.relationships+xml"/>
  <Override PartName="/ppt/slideLayouts/_rels/slideLayout50.xml.rels" ContentType="application/vnd.openxmlformats-package.relationships+xml"/>
  <Override PartName="/ppt/slideLayouts/_rels/slideLayout47.xml.rels" ContentType="application/vnd.openxmlformats-package.relationships+xml"/>
  <Override PartName="/ppt/slideLayouts/_rels/slideLayout54.xml.rels" ContentType="application/vnd.openxmlformats-package.relationships+xml"/>
  <Override PartName="/ppt/slideLayouts/_rels/slideLayout12.xml.rels" ContentType="application/vnd.openxmlformats-package.relationships+xml"/>
  <Override PartName="/ppt/slideLayouts/_rels/slideLayout29.xml.rels" ContentType="application/vnd.openxmlformats-package.relationships+xml"/>
  <Override PartName="/ppt/slideLayouts/_rels/slideLayout33.xml.rels" ContentType="application/vnd.openxmlformats-package.relationships+xml"/>
  <Override PartName="/ppt/slideLayouts/_rels/slideLayout48.xml.rels" ContentType="application/vnd.openxmlformats-package.relationships+xml"/>
  <Override PartName="/ppt/slideLayouts/_rels/slideLayout39.xml.rels" ContentType="application/vnd.openxmlformats-package.relationships+xml"/>
  <Override PartName="/ppt/slideLayouts/_rels/slideLayout40.xml.rels" ContentType="application/vnd.openxmlformats-package.relationships+xml"/>
  <Override PartName="/ppt/slideLayouts/_rels/slideLayout55.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28.xml.rels" ContentType="application/vnd.openxmlformats-package.relationships+xml"/>
  <Override PartName="/ppt/slideLayouts/_rels/slideLayout37.xml.rels" ContentType="application/vnd.openxmlformats-package.relationships+xml"/>
  <Override PartName="/ppt/slideLayouts/_rels/slideLayout44.xml.rels" ContentType="application/vnd.openxmlformats-package.relationships+xml"/>
  <Override PartName="/ppt/slideLayouts/_rels/slideLayout10.xml.rels" ContentType="application/vnd.openxmlformats-package.relationships+xml"/>
  <Override PartName="/ppt/slideLayouts/_rels/slideLayout59.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57.xml.rels" ContentType="application/vnd.openxmlformats-package.relationships+xml"/>
  <Override PartName="/ppt/slideLayouts/_rels/slideLayout16.xml.rels" ContentType="application/vnd.openxmlformats-package.relationships+xml"/>
  <Override PartName="/ppt/slideLayouts/_rels/slideLayout20.xml.rels" ContentType="application/vnd.openxmlformats-package.relationships+xml"/>
  <Override PartName="/ppt/slideLayouts/_rels/slideLayout35.xml.rels" ContentType="application/vnd.openxmlformats-package.relationships+xml"/>
  <Override PartName="/ppt/slideLayouts/_rels/slideLayout42.xml.rels" ContentType="application/vnd.openxmlformats-package.relationships+xml"/>
  <Override PartName="/ppt/slideLayouts/_rels/slideLayout51.xml.rels" ContentType="application/vnd.openxmlformats-package.relationships+xml"/>
  <Override PartName="/ppt/slideLayouts/_rels/slideLayout58.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46.xml.rels" ContentType="application/vnd.openxmlformats-package.relationships+xml"/>
  <Override PartName="/ppt/slideLayouts/_rels/slideLayout53.xml.rels" ContentType="application/vnd.openxmlformats-package.relationships+xml"/>
  <Override PartName="/ppt/slideLayouts/slideLayout56.xml" ContentType="application/vnd.openxmlformats-officedocument.presentationml.slideLayout+xml"/>
  <Override PartName="/ppt/slideLayouts/slideLayout13.xml" ContentType="application/vnd.openxmlformats-officedocument.presentationml.slideLayout+xml"/>
  <Override PartName="/ppt/slideLayouts/slideLayout48.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49.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9.xml" ContentType="application/vnd.openxmlformats-officedocument.presentationml.slideLayout+xml"/>
  <Override PartName="/ppt/slideLayouts/slideLayout29.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59.xml" ContentType="application/vnd.openxmlformats-officedocument.presentationml.slideLayout+xml"/>
  <Override PartName="/ppt/slideLayouts/slideLayout22.xml" ContentType="application/vnd.openxmlformats-officedocument.presentationml.slideLayout+xml"/>
  <Override PartName="/ppt/slideLayouts/slideLayout28.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58.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9.xml" ContentType="application/vnd.openxmlformats-officedocument.presentationml.slideLayout+xml"/>
  <Override PartName="/ppt/slideLayouts/slideLayout57.xml" ContentType="application/vnd.openxmlformats-officedocument.presentationml.slideLayout+xml"/>
  <Override PartName="/ppt/slideLayouts/slideLayout20.xml" ContentType="application/vnd.openxmlformats-officedocument.presentationml.slideLayout+xml"/>
  <Override PartName="/ppt/slideLayouts/slideLayout23.xml" ContentType="application/vnd.openxmlformats-officedocument.presentationml.slideLayout+xml"/>
  <Override PartName="/ppt/slideLayouts/slideLayout60.xml" ContentType="application/vnd.openxmlformats-officedocument.presentationml.slideLayout+xml"/>
  <Override PartName="/ppt/slideLayouts/slideLayout18.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2.xml" ContentType="application/vnd.openxmlformats-officedocument.presentationml.slideLayout+xml"/>
  <Override PartName="/ppt/slideLayouts/slideLayout40.xml" ContentType="application/vnd.openxmlformats-officedocument.presentationml.slideLayout+xml"/>
  <Override PartName="/ppt/slideLayouts/slideLayout3.xml" ContentType="application/vnd.openxmlformats-officedocument.presentationml.slideLayout+xml"/>
  <Override PartName="/ppt/slideLayouts/slideLayout41.xml" ContentType="application/vnd.openxmlformats-officedocument.presentationml.slideLayout+xml"/>
  <Override PartName="/ppt/slideLayouts/slideLayout4.xml" ContentType="application/vnd.openxmlformats-officedocument.presentationml.slideLayout+xml"/>
  <Override PartName="/ppt/slideLayouts/slideLayout42.xml" ContentType="application/vnd.openxmlformats-officedocument.presentationml.slideLayout+xml"/>
  <Override PartName="/ppt/slideLayouts/slideLayout5.xml" ContentType="application/vnd.openxmlformats-officedocument.presentationml.slideLayout+xml"/>
  <Override PartName="/ppt/slideLayouts/slideLayout43.xml" ContentType="application/vnd.openxmlformats-officedocument.presentationml.slideLayout+xml"/>
  <Override PartName="/ppt/slideLayouts/slideLayout6.xml" ContentType="application/vnd.openxmlformats-officedocument.presentationml.slideLayout+xml"/>
  <Override PartName="/ppt/slideLayouts/slideLayout44.xml" ContentType="application/vnd.openxmlformats-officedocument.presentationml.slideLayout+xml"/>
  <Override PartName="/ppt/slideLayouts/slideLayout7.xml" ContentType="application/vnd.openxmlformats-officedocument.presentationml.slideLayout+xml"/>
  <Override PartName="/ppt/slideLayouts/slideLayout45.xml" ContentType="application/vnd.openxmlformats-officedocument.presentationml.slideLayout+xml"/>
  <Override PartName="/ppt/slideLayouts/slideLayout8.xml" ContentType="application/vnd.openxmlformats-officedocument.presentationml.slideLayout+xml"/>
  <Override PartName="/ppt/slideLayouts/slideLayout46.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charts/chart1.xml" ContentType="application/vnd.openxmlformats-officedocument.drawingml.chart+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_rels/slide5.xml.rels" ContentType="application/vnd.openxmlformats-package.relationships+xml"/>
  <Override PartName="/ppt/slides/_rels/slide40.xml.rels" ContentType="application/vnd.openxmlformats-package.relationships+xml"/>
  <Override PartName="/ppt/slides/_rels/slide48.xml.rels" ContentType="application/vnd.openxmlformats-package.relationships+xml"/>
  <Override PartName="/ppt/slides/_rels/slide33.xml.rels" ContentType="application/vnd.openxmlformats-package.relationships+xml"/>
  <Override PartName="/ppt/slides/_rels/slide6.xml.rels" ContentType="application/vnd.openxmlformats-package.relationships+xml"/>
  <Override PartName="/ppt/slides/_rels/slide41.xml.rels" ContentType="application/vnd.openxmlformats-package.relationships+xml"/>
  <Override PartName="/ppt/slides/_rels/slide49.xml.rels" ContentType="application/vnd.openxmlformats-package.relationships+xml"/>
  <Override PartName="/ppt/slides/_rels/slide34.xml.rels" ContentType="application/vnd.openxmlformats-package.relationships+xml"/>
  <Override PartName="/ppt/slides/_rels/slide7.xml.rels" ContentType="application/vnd.openxmlformats-package.relationships+xml"/>
  <Override PartName="/ppt/slides/_rels/slide42.xml.rels" ContentType="application/vnd.openxmlformats-package.relationships+xml"/>
  <Override PartName="/ppt/slides/_rels/slide35.xml.rels" ContentType="application/vnd.openxmlformats-package.relationships+xml"/>
  <Override PartName="/ppt/slides/_rels/slide1.xml.rels" ContentType="application/vnd.openxmlformats-package.relationships+xml"/>
  <Override PartName="/ppt/slides/_rels/slide20.xml.rels" ContentType="application/vnd.openxmlformats-package.relationships+xml"/>
  <Override PartName="/ppt/slides/_rels/slide10.xml.rels" ContentType="application/vnd.openxmlformats-package.relationships+xml"/>
  <Override PartName="/ppt/slides/_rels/slide32.xml.rels" ContentType="application/vnd.openxmlformats-package.relationships+xml"/>
  <Override PartName="/ppt/slides/_rels/slide16.xml.rels" ContentType="application/vnd.openxmlformats-package.relationships+xml"/>
  <Override PartName="/ppt/slides/_rels/slide25.xml.rels" ContentType="application/vnd.openxmlformats-package.relationships+xml"/>
  <Override PartName="/ppt/slides/_rels/slide47.xml.rels" ContentType="application/vnd.openxmlformats-package.relationships+xml"/>
  <Override PartName="/ppt/slides/_rels/slide4.xml.rels" ContentType="application/vnd.openxmlformats-package.relationships+xml"/>
  <Override PartName="/ppt/slides/_rels/slide46.xml.rels" ContentType="application/vnd.openxmlformats-package.relationships+xml"/>
  <Override PartName="/ppt/slides/_rels/slide30.xml.rels" ContentType="application/vnd.openxmlformats-package.relationships+xml"/>
  <Override PartName="/ppt/slides/_rels/slide45.xml.rels" ContentType="application/vnd.openxmlformats-package.relationships+xml"/>
  <Override PartName="/ppt/slides/_rels/slide14.xml.rels" ContentType="application/vnd.openxmlformats-package.relationships+xml"/>
  <Override PartName="/ppt/slides/_rels/slide29.xml.rels" ContentType="application/vnd.openxmlformats-package.relationships+xml"/>
  <Override PartName="/ppt/slides/_rels/slide23.xml.rels" ContentType="application/vnd.openxmlformats-package.relationships+xml"/>
  <Override PartName="/ppt/slides/_rels/slide38.xml.rels" ContentType="application/vnd.openxmlformats-package.relationships+xml"/>
  <Override PartName="/ppt/slides/_rels/slide15.xml.rels" ContentType="application/vnd.openxmlformats-package.relationships+xml"/>
  <Override PartName="/ppt/slides/_rels/slide31.xml.rels" ContentType="application/vnd.openxmlformats-package.relationships+xml"/>
  <Override PartName="/ppt/slides/_rels/slide24.xml.rels" ContentType="application/vnd.openxmlformats-package.relationships+xml"/>
  <Override PartName="/ppt/slides/_rels/slide39.xml.rels" ContentType="application/vnd.openxmlformats-package.relationships+xml"/>
  <Override PartName="/ppt/slides/_rels/slide13.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2.xml.rels" ContentType="application/vnd.openxmlformats-package.relationships+xml"/>
  <Override PartName="/ppt/slides/_rels/slide28.xml.rels" ContentType="application/vnd.openxmlformats-package.relationships+xml"/>
  <Override PartName="/ppt/slides/_rels/slide44.xml.rels" ContentType="application/vnd.openxmlformats-package.relationships+xml"/>
  <Override PartName="/ppt/slides/_rels/slide22.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26.xml.rels" ContentType="application/vnd.openxmlformats-package.relationships+xml"/>
  <Override PartName="/ppt/slides/_rels/slide11.xml.rels" ContentType="application/vnd.openxmlformats-package.relationships+xml"/>
  <Override PartName="/ppt/slides/_rels/slide17.xml.rels" ContentType="application/vnd.openxmlformats-package.relationships+xml"/>
  <Override PartName="/ppt/slides/_rels/slide8.xml.rels" ContentType="application/vnd.openxmlformats-package.relationships+xml"/>
  <Override PartName="/ppt/slides/_rels/slide21.xml.rels" ContentType="application/vnd.openxmlformats-package.relationships+xml"/>
  <Override PartName="/ppt/slides/_rels/slide36.xml.rels" ContentType="application/vnd.openxmlformats-package.relationships+xml"/>
  <Override PartName="/ppt/slides/_rels/slide27.xml.rels" ContentType="application/vnd.openxmlformats-package.relationships+xml"/>
  <Override PartName="/ppt/slides/_rels/slide43.xml.rels" ContentType="application/vnd.openxmlformats-package.relationships+xml"/>
  <Override PartName="/ppt/slides/_rels/slide2.xml.rels" ContentType="application/vnd.openxmlformats-package.relationships+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13.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33.xml" ContentType="application/vnd.openxmlformats-officedocument.presentationml.slide+xml"/>
  <Override PartName="/ppt/slides/slide45.xml" ContentType="application/vnd.openxmlformats-officedocument.presentationml.slide+xml"/>
  <Override PartName="/ppt/slides/slide34.xml" ContentType="application/vnd.openxmlformats-officedocument.presentationml.slide+xml"/>
  <Override PartName="/ppt/slides/slide46.xml" ContentType="application/vnd.openxmlformats-officedocument.presentationml.slide+xml"/>
  <Override PartName="/ppt/slides/slide48.xml" ContentType="application/vnd.openxmlformats-officedocument.presentationml.slide+xml"/>
  <Override PartName="/ppt/slides/slide11.xml" ContentType="application/vnd.openxmlformats-officedocument.presentationml.slide+xml"/>
  <Override PartName="/ppt/slides/slide49.xml" ContentType="application/vnd.openxmlformats-officedocument.presentationml.slide+xml"/>
  <Override PartName="/ppt/slides/slide12.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41.xml" ContentType="application/vnd.openxmlformats-officedocument.presentationml.slide+xml"/>
  <Override PartName="/ppt/slides/slide6.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0.xml" ContentType="application/vnd.openxmlformats-officedocument.presentationml.slide+xml"/>
  <Override PartName="/ppt/slides/slide5.xml" ContentType="application/vnd.openxmlformats-officedocument.presentationml.slide+xml"/>
  <Override PartName="/ppt/slides/slide7.xml" ContentType="application/vnd.openxmlformats-officedocument.presentationml.slide+xml"/>
  <Override PartName="/ppt/slides/slide42.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slide" Target="slides/slide47.xml"/><Relationship Id="rId54" Type="http://schemas.openxmlformats.org/officeDocument/2006/relationships/slide" Target="slides/slide48.xml"/><Relationship Id="rId55" Type="http://schemas.openxmlformats.org/officeDocument/2006/relationships/slide" Target="slides/slide49.xml"/>
</Relationships>
</file>

<file path=ppt/charts/chart1.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300" spc="-1" strike="noStrike">
                <a:solidFill>
                  <a:srgbClr val="000000"/>
                </a:solidFill>
                <a:latin typeface="DejaVu Sans"/>
                <a:ea typeface="DejaVu Sans"/>
              </a:defRPr>
            </a:pPr>
            <a:r>
              <a:rPr b="0" sz="1300" spc="-1" strike="noStrike">
                <a:solidFill>
                  <a:srgbClr val="000000"/>
                </a:solidFill>
                <a:latin typeface="DejaVu Sans"/>
                <a:ea typeface="DejaVu Sans"/>
              </a:rPr>
              <a:t>Summary of overall lifecycle GWP impacts for Lower Medium Cars for different powertrain types (Baseline scenario for 2020, 2030 and 2050. Tech1.5 scenario for 2050)</a:t>
            </a:r>
          </a:p>
        </c:rich>
      </c:tx>
      <c:overlay val="0"/>
      <c:spPr>
        <a:noFill/>
        <a:ln>
          <a:noFill/>
        </a:ln>
      </c:spPr>
    </c:title>
    <c:autoTitleDeleted val="0"/>
    <c:plotArea>
      <c:barChart>
        <c:barDir val="bar"/>
        <c:grouping val="clustered"/>
        <c:varyColors val="0"/>
        <c:ser>
          <c:idx val="0"/>
          <c:order val="0"/>
          <c:tx>
            <c:strRef>
              <c:f>label 0</c:f>
              <c:strCache>
                <c:ptCount val="1"/>
                <c:pt idx="0">
                  <c:v>2050 (TECH1.5)</c:v>
                </c:pt>
              </c:strCache>
            </c:strRef>
          </c:tx>
          <c:spPr>
            <a:solidFill>
              <a:srgbClr val="579d1c"/>
            </a:solidFill>
            <a:ln>
              <a:noFill/>
            </a:ln>
          </c:spPr>
          <c:invertIfNegative val="0"/>
          <c:dLbls>
            <c:txPr>
              <a:bodyPr/>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0</c:f>
              <c:numCache>
                <c:formatCode>General</c:formatCode>
                <c:ptCount val="10"/>
                <c:pt idx="0">
                  <c:v>52</c:v>
                </c:pt>
                <c:pt idx="1">
                  <c:v>30</c:v>
                </c:pt>
                <c:pt idx="2">
                  <c:v>50</c:v>
                </c:pt>
                <c:pt idx="3">
                  <c:v>52</c:v>
                </c:pt>
                <c:pt idx="4">
                  <c:v>100</c:v>
                </c:pt>
                <c:pt idx="5">
                  <c:v>125</c:v>
                </c:pt>
                <c:pt idx="6">
                  <c:v>180</c:v>
                </c:pt>
                <c:pt idx="7">
                  <c:v>220</c:v>
                </c:pt>
                <c:pt idx="8">
                  <c:v>125</c:v>
                </c:pt>
                <c:pt idx="9">
                  <c:v>160</c:v>
                </c:pt>
              </c:numCache>
            </c:numRef>
          </c:val>
        </c:ser>
        <c:ser>
          <c:idx val="1"/>
          <c:order val="1"/>
          <c:tx>
            <c:strRef>
              <c:f>label 1</c:f>
              <c:strCache>
                <c:ptCount val="1"/>
                <c:pt idx="0">
                  <c:v>2050</c:v>
                </c:pt>
              </c:strCache>
            </c:strRef>
          </c:tx>
          <c:spPr>
            <a:solidFill>
              <a:srgbClr val="ffd320"/>
            </a:solidFill>
            <a:ln>
              <a:noFill/>
            </a:ln>
          </c:spPr>
          <c:invertIfNegative val="0"/>
          <c:dPt>
            <c:idx val="8"/>
            <c:invertIfNegative val="0"/>
            <c:spPr>
              <a:solidFill>
                <a:srgbClr val="ffd320"/>
              </a:solidFill>
              <a:ln>
                <a:noFill/>
              </a:ln>
            </c:spPr>
          </c:dPt>
          <c:dLbls>
            <c:dLbl>
              <c:idx val="8"/>
              <c:txPr>
                <a:bodyPr/>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dLbl>
            <c:txPr>
              <a:bodyPr/>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1</c:f>
              <c:numCache>
                <c:formatCode>General</c:formatCode>
                <c:ptCount val="10"/>
                <c:pt idx="0">
                  <c:v>80</c:v>
                </c:pt>
                <c:pt idx="1">
                  <c:v>45</c:v>
                </c:pt>
                <c:pt idx="2">
                  <c:v>75</c:v>
                </c:pt>
                <c:pt idx="3">
                  <c:v>75</c:v>
                </c:pt>
                <c:pt idx="4">
                  <c:v>148</c:v>
                </c:pt>
                <c:pt idx="5">
                  <c:v>160</c:v>
                </c:pt>
                <c:pt idx="6">
                  <c:v>155</c:v>
                </c:pt>
                <c:pt idx="7">
                  <c:v>225</c:v>
                </c:pt>
                <c:pt idx="8">
                  <c:v>175</c:v>
                </c:pt>
                <c:pt idx="9">
                  <c:v>220</c:v>
                </c:pt>
              </c:numCache>
            </c:numRef>
          </c:val>
        </c:ser>
        <c:ser>
          <c:idx val="2"/>
          <c:order val="2"/>
          <c:tx>
            <c:strRef>
              <c:f>label 2</c:f>
              <c:strCache>
                <c:ptCount val="1"/>
                <c:pt idx="0">
                  <c:v>2030</c:v>
                </c:pt>
              </c:strCache>
            </c:strRef>
          </c:tx>
          <c:spPr>
            <a:solidFill>
              <a:srgbClr val="ff420e"/>
            </a:solidFill>
            <a:ln>
              <a:noFill/>
            </a:ln>
          </c:spPr>
          <c:invertIfNegative val="0"/>
          <c:dLbls>
            <c:txPr>
              <a:bodyPr/>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2</c:f>
              <c:numCache>
                <c:formatCode>General</c:formatCode>
                <c:ptCount val="10"/>
                <c:pt idx="0">
                  <c:v>145</c:v>
                </c:pt>
                <c:pt idx="1">
                  <c:v>60</c:v>
                </c:pt>
                <c:pt idx="2">
                  <c:v>95</c:v>
                </c:pt>
                <c:pt idx="3">
                  <c:v>100</c:v>
                </c:pt>
                <c:pt idx="4">
                  <c:v>158</c:v>
                </c:pt>
                <c:pt idx="5">
                  <c:v>165</c:v>
                </c:pt>
                <c:pt idx="6">
                  <c:v>170</c:v>
                </c:pt>
                <c:pt idx="7">
                  <c:v>238</c:v>
                </c:pt>
                <c:pt idx="8">
                  <c:v>195</c:v>
                </c:pt>
                <c:pt idx="9">
                  <c:v>240</c:v>
                </c:pt>
              </c:numCache>
            </c:numRef>
          </c:val>
        </c:ser>
        <c:ser>
          <c:idx val="3"/>
          <c:order val="3"/>
          <c:tx>
            <c:strRef>
              <c:f>label 3</c:f>
              <c:strCache>
                <c:ptCount val="1"/>
                <c:pt idx="0">
                  <c:v>2020</c:v>
                </c:pt>
              </c:strCache>
            </c:strRef>
          </c:tx>
          <c:spPr>
            <a:solidFill>
              <a:srgbClr val="004586"/>
            </a:solidFill>
            <a:ln>
              <a:noFill/>
            </a:ln>
          </c:spPr>
          <c:invertIfNegative val="0"/>
          <c:dPt>
            <c:idx val="8"/>
            <c:invertIfNegative val="0"/>
            <c:spPr>
              <a:solidFill>
                <a:srgbClr val="004586"/>
              </a:solidFill>
              <a:ln>
                <a:noFill/>
              </a:ln>
            </c:spPr>
          </c:dPt>
          <c:dPt>
            <c:idx val="9"/>
            <c:invertIfNegative val="0"/>
            <c:spPr>
              <a:solidFill>
                <a:srgbClr val="004586"/>
              </a:solidFill>
              <a:ln>
                <a:noFill/>
              </a:ln>
            </c:spPr>
          </c:dPt>
          <c:dLbls>
            <c:numFmt formatCode="General" sourceLinked="0"/>
            <c:dLbl>
              <c:idx val="8"/>
              <c:numFmt formatCode="General" sourceLinked="0"/>
              <c:txPr>
                <a:bodyPr/>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dLbl>
            <c:dLbl>
              <c:idx val="9"/>
              <c:numFmt formatCode="General" sourceLinked="0"/>
              <c:txPr>
                <a:bodyPr/>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dLbl>
            <c:txPr>
              <a:bodyPr/>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showLeaderLines val="0"/>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3</c:f>
              <c:numCache>
                <c:formatCode>General</c:formatCode>
                <c:ptCount val="10"/>
                <c:pt idx="0">
                  <c:v>186</c:v>
                </c:pt>
                <c:pt idx="1">
                  <c:v>120</c:v>
                </c:pt>
                <c:pt idx="2">
                  <c:v>138</c:v>
                </c:pt>
                <c:pt idx="3">
                  <c:v>143</c:v>
                </c:pt>
                <c:pt idx="4">
                  <c:v>187</c:v>
                </c:pt>
                <c:pt idx="5">
                  <c:v>208</c:v>
                </c:pt>
                <c:pt idx="6">
                  <c:v>197</c:v>
                </c:pt>
                <c:pt idx="7">
                  <c:v>253</c:v>
                </c:pt>
                <c:pt idx="8">
                  <c:v>229</c:v>
                </c:pt>
                <c:pt idx="9">
                  <c:v>269</c:v>
                </c:pt>
              </c:numCache>
            </c:numRef>
          </c:val>
        </c:ser>
        <c:gapWidth val="100"/>
        <c:overlap val="0"/>
        <c:axId val="942291"/>
        <c:axId val="56387525"/>
      </c:barChart>
      <c:catAx>
        <c:axId val="942291"/>
        <c:scaling>
          <c:orientation val="minMax"/>
        </c:scaling>
        <c:delete val="0"/>
        <c:axPos val="b"/>
        <c:title>
          <c:tx>
            <c:rich>
              <a:bodyPr rot="-5400000"/>
              <a:lstStyle/>
              <a:p>
                <a:pPr>
                  <a:defRPr b="0" sz="900" spc="-1" strike="noStrike">
                    <a:solidFill>
                      <a:srgbClr val="000000"/>
                    </a:solidFill>
                    <a:latin typeface="DejaVu Sans"/>
                    <a:ea typeface="DejaVu Sans"/>
                  </a:defRPr>
                </a:pPr>
                <a:r>
                  <a:rPr b="0" sz="900" spc="-1" strike="noStrike">
                    <a:solidFill>
                      <a:srgbClr val="000000"/>
                    </a:solidFill>
                    <a:latin typeface="DejaVu Sans"/>
                    <a:ea typeface="DejaVu Sans"/>
                  </a:rPr>
                  <a:t>Title</a:t>
                </a:r>
              </a:p>
            </c:rich>
          </c:tx>
          <c:overlay val="0"/>
          <c:spPr>
            <a:noFill/>
            <a:ln>
              <a:noFill/>
            </a:ln>
          </c:spPr>
        </c:title>
        <c:numFmt formatCode="[$-409]mm/dd/yyyy" sourceLinked="1"/>
        <c:majorTickMark val="out"/>
        <c:minorTickMark val="none"/>
        <c:tickLblPos val="nextTo"/>
        <c:spPr>
          <a:ln w="9360">
            <a:solidFill>
              <a:srgbClr val="b3b3b3"/>
            </a:solidFill>
            <a:round/>
          </a:ln>
        </c:spPr>
        <c:txPr>
          <a:bodyPr/>
          <a:lstStyle/>
          <a:p>
            <a:pPr>
              <a:defRPr b="0" sz="1000" spc="-1" strike="noStrike">
                <a:solidFill>
                  <a:srgbClr val="000000"/>
                </a:solidFill>
                <a:latin typeface="DejaVu Sans"/>
                <a:ea typeface="DejaVu Sans"/>
              </a:defRPr>
            </a:pPr>
          </a:p>
        </c:txPr>
        <c:crossAx val="56387525"/>
        <c:crosses val="autoZero"/>
        <c:auto val="1"/>
        <c:lblAlgn val="ctr"/>
        <c:lblOffset val="100"/>
        <c:noMultiLvlLbl val="0"/>
      </c:catAx>
      <c:valAx>
        <c:axId val="56387525"/>
        <c:scaling>
          <c:orientation val="minMax"/>
        </c:scaling>
        <c:delete val="0"/>
        <c:axPos val="l"/>
        <c:title>
          <c:tx>
            <c:rich>
              <a:bodyPr rot="0"/>
              <a:lstStyle/>
              <a:p>
                <a:pPr>
                  <a:defRPr b="0" sz="900" spc="-1" strike="noStrike">
                    <a:solidFill>
                      <a:srgbClr val="000000"/>
                    </a:solidFill>
                    <a:latin typeface="DejaVu Sans"/>
                    <a:ea typeface="DejaVu Sans"/>
                  </a:defRPr>
                </a:pPr>
                <a:r>
                  <a:rPr b="0" sz="900" spc="-1" strike="noStrike">
                    <a:solidFill>
                      <a:srgbClr val="000000"/>
                    </a:solidFill>
                    <a:latin typeface="DejaVu Sans"/>
                    <a:ea typeface="DejaVu Sans"/>
                  </a:rPr>
                  <a:t>GWP [gCO2e/vkm]</a:t>
                </a:r>
              </a:p>
            </c:rich>
          </c:tx>
          <c:overlay val="0"/>
          <c:spPr>
            <a:noFill/>
            <a:ln>
              <a:noFill/>
            </a:ln>
          </c:spPr>
        </c:title>
        <c:numFmt formatCode="General" sourceLinked="0"/>
        <c:majorTickMark val="out"/>
        <c:minorTickMark val="none"/>
        <c:tickLblPos val="nextTo"/>
        <c:spPr>
          <a:ln w="9360">
            <a:solidFill>
              <a:srgbClr val="b3b3b3"/>
            </a:solidFill>
            <a:round/>
          </a:ln>
        </c:spPr>
        <c:txPr>
          <a:bodyPr/>
          <a:lstStyle/>
          <a:p>
            <a:pPr>
              <a:defRPr b="0" sz="1000" spc="-1" strike="noStrike">
                <a:solidFill>
                  <a:srgbClr val="000000"/>
                </a:solidFill>
                <a:latin typeface="DejaVu Sans"/>
                <a:ea typeface="DejaVu Sans"/>
              </a:defRPr>
            </a:pPr>
          </a:p>
        </c:txPr>
        <c:crossAx val="942291"/>
        <c:crosses val="autoZero"/>
        <c:crossBetween val="between"/>
      </c:valAx>
      <c:spPr>
        <a:noFill/>
        <a:ln>
          <a:solidFill>
            <a:srgbClr val="000000"/>
          </a:solidFill>
        </a:ln>
      </c:spPr>
    </c:plotArea>
    <c:legend>
      <c:legendPos val="b"/>
      <c:overlay val="0"/>
      <c:spPr>
        <a:noFill/>
        <a:ln>
          <a:noFill/>
        </a:ln>
      </c:spPr>
      <c:txPr>
        <a:bodyPr/>
        <a:lstStyle/>
        <a:p>
          <a:pPr>
            <a:defRPr b="0" sz="1000" spc="-1" strike="noStrike">
              <a:solidFill>
                <a:srgbClr val="000000"/>
              </a:solidFill>
              <a:latin typeface="DejaVu Sans"/>
              <a:ea typeface="DejaVu Sans"/>
            </a:defRPr>
          </a:pPr>
        </a:p>
      </c:txPr>
    </c:legend>
    <c:plotVisOnly val="1"/>
    <c:dispBlanksAs val="gap"/>
  </c:chart>
  <c:spPr>
    <a:noFill/>
    <a:ln w="9360">
      <a:noFill/>
    </a:ln>
  </c:spPr>
</c:chartSpace>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4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4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4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4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4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4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7"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6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6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7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8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8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8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8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8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8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9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9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95"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97"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99"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00"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2"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05"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06"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8"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0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0"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1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4"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6"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17"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2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21"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22"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4"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25"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26"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27"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28"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29"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4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4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4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4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5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5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5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5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5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6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6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6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6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6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6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7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7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7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7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7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7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87"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8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9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9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4"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9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9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9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0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0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0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0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0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1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1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21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1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21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21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21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22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22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0080" cy="6838920"/>
          </a:xfrm>
          <a:prstGeom prst="rect">
            <a:avLst/>
          </a:prstGeom>
          <a:solidFill>
            <a:srgbClr val="000000">
              <a:alpha val="10000"/>
            </a:srgbClr>
          </a:solidFill>
          <a:ln>
            <a:noFill/>
          </a:ln>
        </p:spPr>
        <p:style>
          <a:lnRef idx="0"/>
          <a:fillRef idx="0"/>
          <a:effectRef idx="0"/>
          <a:fontRef idx="minor"/>
        </p:style>
      </p:sp>
      <p:sp>
        <p:nvSpPr>
          <p:cNvPr id="1" name="CustomShape 2"/>
          <p:cNvSpPr/>
          <p:nvPr/>
        </p:nvSpPr>
        <p:spPr>
          <a:xfrm>
            <a:off x="11438640" y="6453360"/>
            <a:ext cx="74700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CF38985F-BEA5-4A9F-9A2B-91479D6769F1}" type="slidenum">
              <a:rPr b="0" lang="en-US" sz="1800" spc="-1" strike="noStrike">
                <a:solidFill>
                  <a:srgbClr val="808080"/>
                </a:solidFill>
                <a:latin typeface="Arial"/>
                <a:ea typeface="DejaVu Sans"/>
              </a:rPr>
              <a:t>49</a:t>
            </a:fld>
            <a:endParaRPr b="0" lang="en-US" sz="1800" spc="-1" strike="noStrike">
              <a:latin typeface="Arial"/>
            </a:endParaRPr>
          </a:p>
        </p:txBody>
      </p:sp>
      <p:sp>
        <p:nvSpPr>
          <p:cNvPr id="2" name="CustomShape 3"/>
          <p:cNvSpPr/>
          <p:nvPr/>
        </p:nvSpPr>
        <p:spPr>
          <a:xfrm>
            <a:off x="912240" y="1268280"/>
            <a:ext cx="9196920" cy="350280"/>
          </a:xfrm>
          <a:prstGeom prst="rect">
            <a:avLst/>
          </a:prstGeom>
          <a:noFill/>
          <a:ln>
            <a:noFill/>
          </a:ln>
        </p:spPr>
        <p:style>
          <a:lnRef idx="0"/>
          <a:fillRef idx="0"/>
          <a:effectRef idx="0"/>
          <a:fontRef idx="minor"/>
        </p:style>
      </p:sp>
      <p:pic>
        <p:nvPicPr>
          <p:cNvPr id="3" name="Picture 19" descr="Logo_TUC_de_RGB"/>
          <p:cNvPicPr/>
          <p:nvPr/>
        </p:nvPicPr>
        <p:blipFill>
          <a:blip r:embed="rId2"/>
          <a:stretch/>
        </p:blipFill>
        <p:spPr>
          <a:xfrm>
            <a:off x="0" y="0"/>
            <a:ext cx="3040920" cy="550800"/>
          </a:xfrm>
          <a:prstGeom prst="rect">
            <a:avLst/>
          </a:prstGeom>
          <a:ln>
            <a:noFill/>
          </a:ln>
        </p:spPr>
      </p:pic>
      <p:pic>
        <p:nvPicPr>
          <p:cNvPr id="4" name="Grafik 2" descr=""/>
          <p:cNvPicPr/>
          <p:nvPr/>
        </p:nvPicPr>
        <p:blipFill>
          <a:blip r:embed="rId3"/>
          <a:stretch/>
        </p:blipFill>
        <p:spPr>
          <a:xfrm>
            <a:off x="7430400" y="134640"/>
            <a:ext cx="3686760" cy="502920"/>
          </a:xfrm>
          <a:prstGeom prst="rect">
            <a:avLst/>
          </a:prstGeom>
          <a:ln>
            <a:noFill/>
          </a:ln>
        </p:spPr>
      </p:pic>
      <p:sp>
        <p:nvSpPr>
          <p:cNvPr id="5" name="CustomShape 4"/>
          <p:cNvSpPr/>
          <p:nvPr/>
        </p:nvSpPr>
        <p:spPr>
          <a:xfrm>
            <a:off x="912240" y="1268280"/>
            <a:ext cx="9196920" cy="350280"/>
          </a:xfrm>
          <a:prstGeom prst="rect">
            <a:avLst/>
          </a:prstGeom>
          <a:noFill/>
          <a:ln>
            <a:noFill/>
          </a:ln>
        </p:spPr>
        <p:style>
          <a:lnRef idx="0"/>
          <a:fillRef idx="0"/>
          <a:effectRef idx="0"/>
          <a:fontRef idx="minor"/>
        </p:style>
      </p:sp>
      <p:sp>
        <p:nvSpPr>
          <p:cNvPr id="6" name="CustomShape 5"/>
          <p:cNvSpPr/>
          <p:nvPr/>
        </p:nvSpPr>
        <p:spPr>
          <a:xfrm>
            <a:off x="11444760" y="0"/>
            <a:ext cx="730080" cy="6838920"/>
          </a:xfrm>
          <a:prstGeom prst="rect">
            <a:avLst/>
          </a:prstGeom>
          <a:solidFill>
            <a:srgbClr val="000000">
              <a:alpha val="10000"/>
            </a:srgbClr>
          </a:solidFill>
          <a:ln>
            <a:noFill/>
          </a:ln>
        </p:spPr>
        <p:style>
          <a:lnRef idx="0"/>
          <a:fillRef idx="0"/>
          <a:effectRef idx="0"/>
          <a:fontRef idx="minor"/>
        </p:style>
      </p:sp>
      <p:sp>
        <p:nvSpPr>
          <p:cNvPr id="7" name="CustomShape 6"/>
          <p:cNvSpPr/>
          <p:nvPr/>
        </p:nvSpPr>
        <p:spPr>
          <a:xfrm>
            <a:off x="0" y="6642720"/>
            <a:ext cx="121730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latin typeface="Arial"/>
            </a:endParaRPr>
          </a:p>
        </p:txBody>
      </p:sp>
      <p:sp>
        <p:nvSpPr>
          <p:cNvPr id="8"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9"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30080" cy="6838920"/>
          </a:xfrm>
          <a:prstGeom prst="rect">
            <a:avLst/>
          </a:prstGeom>
          <a:solidFill>
            <a:srgbClr val="000000">
              <a:alpha val="10000"/>
            </a:srgbClr>
          </a:solidFill>
          <a:ln>
            <a:noFill/>
          </a:ln>
        </p:spPr>
        <p:style>
          <a:lnRef idx="0"/>
          <a:fillRef idx="0"/>
          <a:effectRef idx="0"/>
          <a:fontRef idx="minor"/>
        </p:style>
      </p:sp>
      <p:sp>
        <p:nvSpPr>
          <p:cNvPr id="47" name="CustomShape 2"/>
          <p:cNvSpPr/>
          <p:nvPr/>
        </p:nvSpPr>
        <p:spPr>
          <a:xfrm>
            <a:off x="11438640" y="6453360"/>
            <a:ext cx="74700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89B71F54-11BC-403A-8355-CB0F8312F699}"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48" name="CustomShape 3"/>
          <p:cNvSpPr/>
          <p:nvPr/>
        </p:nvSpPr>
        <p:spPr>
          <a:xfrm>
            <a:off x="912240" y="1268280"/>
            <a:ext cx="9196920" cy="350280"/>
          </a:xfrm>
          <a:prstGeom prst="rect">
            <a:avLst/>
          </a:prstGeom>
          <a:noFill/>
          <a:ln>
            <a:noFill/>
          </a:ln>
        </p:spPr>
        <p:style>
          <a:lnRef idx="0"/>
          <a:fillRef idx="0"/>
          <a:effectRef idx="0"/>
          <a:fontRef idx="minor"/>
        </p:style>
      </p:sp>
      <p:pic>
        <p:nvPicPr>
          <p:cNvPr id="49" name="Picture 19" descr="Logo_TUC_de_RGB"/>
          <p:cNvPicPr/>
          <p:nvPr/>
        </p:nvPicPr>
        <p:blipFill>
          <a:blip r:embed="rId2"/>
          <a:stretch/>
        </p:blipFill>
        <p:spPr>
          <a:xfrm>
            <a:off x="0" y="0"/>
            <a:ext cx="3040920" cy="550800"/>
          </a:xfrm>
          <a:prstGeom prst="rect">
            <a:avLst/>
          </a:prstGeom>
          <a:ln>
            <a:noFill/>
          </a:ln>
        </p:spPr>
      </p:pic>
      <p:pic>
        <p:nvPicPr>
          <p:cNvPr id="50" name="Grafik 2" descr=""/>
          <p:cNvPicPr/>
          <p:nvPr/>
        </p:nvPicPr>
        <p:blipFill>
          <a:blip r:embed="rId3"/>
          <a:stretch/>
        </p:blipFill>
        <p:spPr>
          <a:xfrm>
            <a:off x="7430400" y="134640"/>
            <a:ext cx="3686760" cy="502920"/>
          </a:xfrm>
          <a:prstGeom prst="rect">
            <a:avLst/>
          </a:prstGeom>
          <a:ln>
            <a:noFill/>
          </a:ln>
        </p:spPr>
      </p:pic>
      <p:sp>
        <p:nvSpPr>
          <p:cNvPr id="51" name="CustomShape 4"/>
          <p:cNvSpPr/>
          <p:nvPr/>
        </p:nvSpPr>
        <p:spPr>
          <a:xfrm>
            <a:off x="11444760" y="0"/>
            <a:ext cx="730080" cy="6838920"/>
          </a:xfrm>
          <a:prstGeom prst="rect">
            <a:avLst/>
          </a:prstGeom>
          <a:solidFill>
            <a:srgbClr val="000000">
              <a:alpha val="10000"/>
            </a:srgbClr>
          </a:solidFill>
          <a:ln>
            <a:noFill/>
          </a:ln>
        </p:spPr>
        <p:style>
          <a:lnRef idx="0"/>
          <a:fillRef idx="0"/>
          <a:effectRef idx="0"/>
          <a:fontRef idx="minor"/>
        </p:style>
      </p:sp>
      <p:sp>
        <p:nvSpPr>
          <p:cNvPr id="52" name="CustomShape 5"/>
          <p:cNvSpPr/>
          <p:nvPr/>
        </p:nvSpPr>
        <p:spPr>
          <a:xfrm>
            <a:off x="11438640" y="6453360"/>
            <a:ext cx="74700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48E9DF2C-9C8A-4FED-930C-C1AC12D3E9B8}"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53" name="CustomShape 6"/>
          <p:cNvSpPr/>
          <p:nvPr/>
        </p:nvSpPr>
        <p:spPr>
          <a:xfrm>
            <a:off x="0" y="6642720"/>
            <a:ext cx="1217304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latin typeface="Arial"/>
            </a:endParaRPr>
          </a:p>
        </p:txBody>
      </p:sp>
      <p:sp>
        <p:nvSpPr>
          <p:cNvPr id="54"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55"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93"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0" name="CustomShape 1"/>
          <p:cNvSpPr/>
          <p:nvPr/>
        </p:nvSpPr>
        <p:spPr>
          <a:xfrm>
            <a:off x="11444760" y="0"/>
            <a:ext cx="736920" cy="6845760"/>
          </a:xfrm>
          <a:prstGeom prst="rect">
            <a:avLst/>
          </a:prstGeom>
          <a:solidFill>
            <a:srgbClr val="000000">
              <a:alpha val="10000"/>
            </a:srgbClr>
          </a:solidFill>
          <a:ln>
            <a:noFill/>
          </a:ln>
        </p:spPr>
        <p:style>
          <a:lnRef idx="0"/>
          <a:fillRef idx="0"/>
          <a:effectRef idx="0"/>
          <a:fontRef idx="minor"/>
        </p:style>
      </p:sp>
      <p:sp>
        <p:nvSpPr>
          <p:cNvPr id="131" name="CustomShape 2"/>
          <p:cNvSpPr/>
          <p:nvPr/>
        </p:nvSpPr>
        <p:spPr>
          <a:xfrm>
            <a:off x="11438640" y="6453360"/>
            <a:ext cx="753840" cy="36432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59CDAA95-2A8E-445E-B486-91D35F6713D0}"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132" name="CustomShape 3"/>
          <p:cNvSpPr/>
          <p:nvPr/>
        </p:nvSpPr>
        <p:spPr>
          <a:xfrm>
            <a:off x="912240" y="1268280"/>
            <a:ext cx="9203760" cy="357120"/>
          </a:xfrm>
          <a:prstGeom prst="rect">
            <a:avLst/>
          </a:prstGeom>
          <a:noFill/>
          <a:ln>
            <a:noFill/>
          </a:ln>
        </p:spPr>
        <p:style>
          <a:lnRef idx="0"/>
          <a:fillRef idx="0"/>
          <a:effectRef idx="0"/>
          <a:fontRef idx="minor"/>
        </p:style>
      </p:sp>
      <p:pic>
        <p:nvPicPr>
          <p:cNvPr id="133" name="Picture 19" descr="Logo_TUC_de_RGB"/>
          <p:cNvPicPr/>
          <p:nvPr/>
        </p:nvPicPr>
        <p:blipFill>
          <a:blip r:embed="rId2"/>
          <a:stretch/>
        </p:blipFill>
        <p:spPr>
          <a:xfrm>
            <a:off x="0" y="0"/>
            <a:ext cx="3047760" cy="557640"/>
          </a:xfrm>
          <a:prstGeom prst="rect">
            <a:avLst/>
          </a:prstGeom>
          <a:ln>
            <a:noFill/>
          </a:ln>
        </p:spPr>
      </p:pic>
      <p:pic>
        <p:nvPicPr>
          <p:cNvPr id="134" name="Grafik 2" descr=""/>
          <p:cNvPicPr/>
          <p:nvPr/>
        </p:nvPicPr>
        <p:blipFill>
          <a:blip r:embed="rId3"/>
          <a:stretch/>
        </p:blipFill>
        <p:spPr>
          <a:xfrm>
            <a:off x="7430400" y="134640"/>
            <a:ext cx="3693600" cy="509760"/>
          </a:xfrm>
          <a:prstGeom prst="rect">
            <a:avLst/>
          </a:prstGeom>
          <a:ln>
            <a:noFill/>
          </a:ln>
        </p:spPr>
      </p:pic>
      <p:sp>
        <p:nvSpPr>
          <p:cNvPr id="135" name="CustomShape 4"/>
          <p:cNvSpPr/>
          <p:nvPr/>
        </p:nvSpPr>
        <p:spPr>
          <a:xfrm>
            <a:off x="11444760" y="0"/>
            <a:ext cx="736920" cy="6845760"/>
          </a:xfrm>
          <a:prstGeom prst="rect">
            <a:avLst/>
          </a:prstGeom>
          <a:solidFill>
            <a:srgbClr val="000000">
              <a:alpha val="10000"/>
            </a:srgbClr>
          </a:solidFill>
          <a:ln>
            <a:noFill/>
          </a:ln>
        </p:spPr>
        <p:style>
          <a:lnRef idx="0"/>
          <a:fillRef idx="0"/>
          <a:effectRef idx="0"/>
          <a:fontRef idx="minor"/>
        </p:style>
      </p:sp>
      <p:sp>
        <p:nvSpPr>
          <p:cNvPr id="136" name="CustomShape 5"/>
          <p:cNvSpPr/>
          <p:nvPr/>
        </p:nvSpPr>
        <p:spPr>
          <a:xfrm>
            <a:off x="11438640" y="6453360"/>
            <a:ext cx="753840" cy="36432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95922425-CA6B-4ADE-A281-DD146381DB92}"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137" name="CustomShape 6"/>
          <p:cNvSpPr/>
          <p:nvPr/>
        </p:nvSpPr>
        <p:spPr>
          <a:xfrm>
            <a:off x="0" y="6642720"/>
            <a:ext cx="1217880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Arial"/>
            </a:endParaRPr>
          </a:p>
        </p:txBody>
      </p:sp>
      <p:sp>
        <p:nvSpPr>
          <p:cNvPr id="138"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139"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6" name="CustomShape 1"/>
          <p:cNvSpPr/>
          <p:nvPr/>
        </p:nvSpPr>
        <p:spPr>
          <a:xfrm>
            <a:off x="11444760" y="0"/>
            <a:ext cx="736920" cy="6845760"/>
          </a:xfrm>
          <a:prstGeom prst="rect">
            <a:avLst/>
          </a:prstGeom>
          <a:solidFill>
            <a:srgbClr val="000000">
              <a:alpha val="10000"/>
            </a:srgbClr>
          </a:solidFill>
          <a:ln>
            <a:noFill/>
          </a:ln>
        </p:spPr>
        <p:style>
          <a:lnRef idx="0"/>
          <a:fillRef idx="0"/>
          <a:effectRef idx="0"/>
          <a:fontRef idx="minor"/>
        </p:style>
      </p:sp>
      <p:sp>
        <p:nvSpPr>
          <p:cNvPr id="177" name="CustomShape 2"/>
          <p:cNvSpPr/>
          <p:nvPr/>
        </p:nvSpPr>
        <p:spPr>
          <a:xfrm>
            <a:off x="11438640" y="6453360"/>
            <a:ext cx="753840" cy="36432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5335698C-81AC-4AD2-9EE5-D6F68EF874E9}"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178" name="CustomShape 3"/>
          <p:cNvSpPr/>
          <p:nvPr/>
        </p:nvSpPr>
        <p:spPr>
          <a:xfrm>
            <a:off x="912240" y="1268280"/>
            <a:ext cx="9203760" cy="357120"/>
          </a:xfrm>
          <a:prstGeom prst="rect">
            <a:avLst/>
          </a:prstGeom>
          <a:noFill/>
          <a:ln>
            <a:noFill/>
          </a:ln>
        </p:spPr>
        <p:style>
          <a:lnRef idx="0"/>
          <a:fillRef idx="0"/>
          <a:effectRef idx="0"/>
          <a:fontRef idx="minor"/>
        </p:style>
      </p:sp>
      <p:pic>
        <p:nvPicPr>
          <p:cNvPr id="179" name="Picture 19" descr="Logo_TUC_de_RGB"/>
          <p:cNvPicPr/>
          <p:nvPr/>
        </p:nvPicPr>
        <p:blipFill>
          <a:blip r:embed="rId2"/>
          <a:stretch/>
        </p:blipFill>
        <p:spPr>
          <a:xfrm>
            <a:off x="0" y="0"/>
            <a:ext cx="3047760" cy="557640"/>
          </a:xfrm>
          <a:prstGeom prst="rect">
            <a:avLst/>
          </a:prstGeom>
          <a:ln>
            <a:noFill/>
          </a:ln>
        </p:spPr>
      </p:pic>
      <p:pic>
        <p:nvPicPr>
          <p:cNvPr id="180" name="Grafik 2" descr=""/>
          <p:cNvPicPr/>
          <p:nvPr/>
        </p:nvPicPr>
        <p:blipFill>
          <a:blip r:embed="rId3"/>
          <a:stretch/>
        </p:blipFill>
        <p:spPr>
          <a:xfrm>
            <a:off x="7430400" y="134640"/>
            <a:ext cx="3693600" cy="509760"/>
          </a:xfrm>
          <a:prstGeom prst="rect">
            <a:avLst/>
          </a:prstGeom>
          <a:ln>
            <a:noFill/>
          </a:ln>
        </p:spPr>
      </p:pic>
      <p:sp>
        <p:nvSpPr>
          <p:cNvPr id="181" name="CustomShape 4"/>
          <p:cNvSpPr/>
          <p:nvPr/>
        </p:nvSpPr>
        <p:spPr>
          <a:xfrm>
            <a:off x="11444760" y="0"/>
            <a:ext cx="736920" cy="6845760"/>
          </a:xfrm>
          <a:prstGeom prst="rect">
            <a:avLst/>
          </a:prstGeom>
          <a:solidFill>
            <a:srgbClr val="000000">
              <a:alpha val="10000"/>
            </a:srgbClr>
          </a:solidFill>
          <a:ln>
            <a:noFill/>
          </a:ln>
        </p:spPr>
        <p:style>
          <a:lnRef idx="0"/>
          <a:fillRef idx="0"/>
          <a:effectRef idx="0"/>
          <a:fontRef idx="minor"/>
        </p:style>
      </p:sp>
      <p:sp>
        <p:nvSpPr>
          <p:cNvPr id="182" name="CustomShape 5"/>
          <p:cNvSpPr/>
          <p:nvPr/>
        </p:nvSpPr>
        <p:spPr>
          <a:xfrm>
            <a:off x="11438640" y="6453360"/>
            <a:ext cx="753840" cy="36432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4369DFB3-A796-469A-BD18-E715B6C7EFEB}"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183" name="CustomShape 6"/>
          <p:cNvSpPr/>
          <p:nvPr/>
        </p:nvSpPr>
        <p:spPr>
          <a:xfrm>
            <a:off x="0" y="6642720"/>
            <a:ext cx="1217880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Arial"/>
            </a:endParaRPr>
          </a:p>
        </p:txBody>
      </p:sp>
      <p:sp>
        <p:nvSpPr>
          <p:cNvPr id="184"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185"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hyperlink" Target="https://www.iso.org/standard/38498.html"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image" Target="../media/image12.png"/><Relationship Id="rId3"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5.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hyperlink" Target="https://ec.europa.eu/clima/system/files/2020-09/2020_study_main_report_en.pdf" TargetMode="External"/><Relationship Id="rId3" Type="http://schemas.openxmlformats.org/officeDocument/2006/relationships/hyperlink" Target="https://www.iso.org/standard/37456.html" TargetMode="External"/><Relationship Id="rId4"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The-Limits-to-Growth"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4.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hyperlink" Target="https://www.iso.org/standard/37456.html" TargetMode="External"/><Relationship Id="rId4"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0.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image" Target="../media/image24.png"/><Relationship Id="rId3" Type="http://schemas.openxmlformats.org/officeDocument/2006/relationships/hyperlink" Target="https://ec.europa.eu/clima/system/files/2020-09/2020_study_main_report_en.pdf" TargetMode="External"/><Relationship Id="rId4" Type="http://schemas.openxmlformats.org/officeDocument/2006/relationships/hyperlink" Target="https://www.iso.org/standard/37456.html" TargetMode="External"/><Relationship Id="rId5"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25.png"/><Relationship Id="rId4"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chart" Target="../charts/chart1.xml"/><Relationship Id="rId3"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0.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26.png"/><Relationship Id="rId4"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image" Target="../media/image27.png"/><Relationship Id="rId3"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8.xml.rels><?xml version="1.0" encoding="UTF-8"?>
<Relationships xmlns="http://schemas.openxmlformats.org/package/2006/relationships"><Relationship Id="rId1" Type="http://schemas.openxmlformats.org/officeDocument/2006/relationships/hyperlink" Target="https://www.openlca.org/download/" TargetMode="External"/><Relationship Id="rId2" Type="http://schemas.openxmlformats.org/officeDocument/2006/relationships/hyperlink" Target="https://nexus.openlca.org/databases" TargetMode="External"/><Relationship Id="rId3" Type="http://schemas.openxmlformats.org/officeDocument/2006/relationships/hyperlink" Target="https://www.youtube.com/watch?v=kEosW6PceVg" TargetMode="External"/><Relationship Id="rId4" Type="http://schemas.openxmlformats.org/officeDocument/2006/relationships/hyperlink" Target="https://github.com/ETCE-LAB/teaching-material/tree/master/The-Limits-to-Growth" TargetMode="External"/><Relationship Id="rId5" Type="http://schemas.openxmlformats.org/officeDocument/2006/relationships/hyperlink" Target="https://github.com/ETCE-LAB/teaching-material/blob/master/The-Limits-to-Growth/Exercises/E04-LCA-of-My-Favourite-Food.pdf" TargetMode="External"/><Relationship Id="rId6" Type="http://schemas.openxmlformats.org/officeDocument/2006/relationships/slideLayout" Target="../slideLayouts/slideLayout1.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37.xml"/>
</Relationships>
</file>

<file path=ppt/slides/_rels/slide6.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37.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8.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49.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CustomShape 1"/>
          <p:cNvSpPr/>
          <p:nvPr/>
        </p:nvSpPr>
        <p:spPr>
          <a:xfrm>
            <a:off x="527400" y="1412640"/>
            <a:ext cx="10350000" cy="1136520"/>
          </a:xfrm>
          <a:prstGeom prst="rect">
            <a:avLst/>
          </a:prstGeom>
          <a:noFill/>
          <a:ln>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The Limits to Growth: Sustainability and the Circular Economy</a:t>
            </a:r>
            <a:endParaRPr b="0" lang="en-US" sz="3200" spc="-1" strike="noStrike">
              <a:latin typeface="Arial"/>
            </a:endParaRPr>
          </a:p>
        </p:txBody>
      </p:sp>
      <p:sp>
        <p:nvSpPr>
          <p:cNvPr id="223" name="CustomShape 2"/>
          <p:cNvSpPr/>
          <p:nvPr/>
        </p:nvSpPr>
        <p:spPr>
          <a:xfrm>
            <a:off x="527400" y="2852640"/>
            <a:ext cx="10350000" cy="2357280"/>
          </a:xfrm>
          <a:prstGeom prst="rect">
            <a:avLst/>
          </a:prstGeom>
          <a:noFill/>
          <a:ln>
            <a:noFill/>
          </a:ln>
        </p:spPr>
        <p:style>
          <a:lnRef idx="0"/>
          <a:fillRef idx="0"/>
          <a:effectRef idx="0"/>
          <a:fontRef idx="minor"/>
        </p:style>
        <p:txBody>
          <a:bodyPr lIns="90000" rIns="90000" tIns="45000" bIns="45000">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5: Lifecycle Assessment (LCA)</a:t>
            </a:r>
            <a:endParaRPr b="0" lang="en-US" sz="2400" spc="-1" strike="noStrike">
              <a:latin typeface="Arial"/>
            </a:endParaRPr>
          </a:p>
          <a:p>
            <a:pPr algn="ctr">
              <a:lnSpc>
                <a:spcPct val="100000"/>
              </a:lnSpc>
              <a:spcBef>
                <a:spcPts val="479"/>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US" sz="16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a:t>
            </a:r>
            <a:endParaRPr b="0" lang="en-US" sz="16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8"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Assessment (LCA)</a:t>
            </a:r>
            <a:endParaRPr b="0" lang="en-US" sz="2400" spc="-1" strike="noStrike">
              <a:latin typeface="Arial"/>
            </a:endParaRPr>
          </a:p>
        </p:txBody>
      </p:sp>
      <p:sp>
        <p:nvSpPr>
          <p:cNvPr id="249" name="CustomShape 2"/>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latin typeface="Arial"/>
            </a:endParaRPr>
          </a:p>
        </p:txBody>
      </p:sp>
      <p:sp>
        <p:nvSpPr>
          <p:cNvPr id="250" name="CustomShape 3"/>
          <p:cNvSpPr/>
          <p:nvPr/>
        </p:nvSpPr>
        <p:spPr>
          <a:xfrm>
            <a:off x="865800" y="2859480"/>
            <a:ext cx="9919440" cy="1478520"/>
          </a:xfrm>
          <a:prstGeom prst="roundRect">
            <a:avLst>
              <a:gd name="adj" fmla="val 16667"/>
            </a:avLst>
          </a:prstGeom>
          <a:noFill/>
          <a:ln w="25560">
            <a:solidFill>
              <a:srgbClr val="008c4f"/>
            </a:solidFill>
            <a:round/>
          </a:ln>
        </p:spPr>
        <p:style>
          <a:lnRef idx="0"/>
          <a:fillRef idx="0"/>
          <a:effectRef idx="0"/>
          <a:fontRef idx="minor"/>
        </p:style>
        <p:txBody>
          <a:bodyPr lIns="90000" rIns="90000" tIns="45000" bIns="45000">
            <a:noAutofit/>
          </a:bodyPr>
          <a:p>
            <a:pP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LCA addresses the environmental aspects and potential environmental impacts (e.g. use of resources and environmental consequences of releases) throughout a product’s lifecycle from raw material acquisition through production, use, end-of-life treatment, recycling and final disposal (i.e., cradle-to-grave).” </a:t>
            </a:r>
            <a:r>
              <a:rPr b="0" lang="en-US" sz="1800" spc="-1" strike="noStrike">
                <a:solidFill>
                  <a:srgbClr val="000000"/>
                </a:solidFill>
                <a:latin typeface="DejaVu Sans"/>
                <a:ea typeface="DejaVu Sans"/>
              </a:rPr>
              <a:t>-- ISO 14040</a:t>
            </a:r>
            <a:endParaRPr b="0" lang="en-US" sz="1800" spc="-1" strike="noStrike">
              <a:latin typeface="Arial"/>
            </a:endParaRPr>
          </a:p>
        </p:txBody>
      </p:sp>
      <p:sp>
        <p:nvSpPr>
          <p:cNvPr id="251" name="CustomShape 4"/>
          <p:cNvSpPr/>
          <p:nvPr/>
        </p:nvSpPr>
        <p:spPr>
          <a:xfrm>
            <a:off x="274320" y="6363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2"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Assessment (LCA)</a:t>
            </a:r>
            <a:endParaRPr b="0" lang="en-US" sz="2400" spc="-1" strike="noStrike">
              <a:latin typeface="Arial"/>
            </a:endParaRPr>
          </a:p>
        </p:txBody>
      </p:sp>
      <p:sp>
        <p:nvSpPr>
          <p:cNvPr id="253" name="CustomShape 2"/>
          <p:cNvSpPr/>
          <p:nvPr/>
        </p:nvSpPr>
        <p:spPr>
          <a:xfrm>
            <a:off x="335520" y="1268280"/>
            <a:ext cx="1073952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ISO 14040/14044 (ISO14040, 2006) (ISO14044, 2006) together provide a </a:t>
            </a:r>
            <a:r>
              <a:rPr b="0" i="1" lang="en-GB" sz="1800" spc="-1" strike="noStrike">
                <a:solidFill>
                  <a:srgbClr val="000000"/>
                </a:solidFill>
                <a:latin typeface="DejaVu Sans"/>
                <a:ea typeface="DejaVu Sans"/>
              </a:rPr>
              <a:t>loose</a:t>
            </a:r>
            <a:r>
              <a:rPr b="0" lang="en-GB" sz="1800" spc="-1" strike="noStrike">
                <a:solidFill>
                  <a:srgbClr val="000000"/>
                </a:solidFill>
                <a:latin typeface="DejaVu Sans"/>
                <a:ea typeface="DejaVu Sans"/>
              </a:rPr>
              <a:t> methodology for conducting LCA studies.</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ISO 14040 defines the </a:t>
            </a:r>
            <a:r>
              <a:rPr b="0" i="1" lang="en-GB" sz="1800" spc="-1" strike="noStrike">
                <a:solidFill>
                  <a:srgbClr val="000000"/>
                </a:solidFill>
                <a:latin typeface="DejaVu Sans"/>
                <a:ea typeface="DejaVu Sans"/>
              </a:rPr>
              <a:t>principles and framework </a:t>
            </a:r>
            <a:r>
              <a:rPr b="0" lang="en-GB" sz="1800" spc="-1" strike="noStrike">
                <a:solidFill>
                  <a:srgbClr val="000000"/>
                </a:solidFill>
                <a:latin typeface="DejaVu Sans"/>
                <a:ea typeface="DejaVu Sans"/>
              </a:rPr>
              <a:t>of the standard</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ISO 14044 provides </a:t>
            </a:r>
            <a:r>
              <a:rPr b="0" i="1" lang="en-GB" sz="1800" spc="-1" strike="noStrike">
                <a:solidFill>
                  <a:srgbClr val="000000"/>
                </a:solidFill>
                <a:latin typeface="DejaVu Sans"/>
                <a:ea typeface="DejaVu Sans"/>
              </a:rPr>
              <a:t>requirements and guidelines </a:t>
            </a:r>
            <a:r>
              <a:rPr b="0" lang="en-GB" sz="1800" spc="-1" strike="noStrike">
                <a:solidFill>
                  <a:srgbClr val="000000"/>
                </a:solidFill>
                <a:latin typeface="DejaVu Sans"/>
                <a:ea typeface="DejaVu Sans"/>
              </a:rPr>
              <a:t>for LCA practitioners.</a:t>
            </a:r>
            <a:endParaRPr b="0" lang="en-US" sz="1800" spc="-1" strike="noStrike">
              <a:latin typeface="Arial"/>
            </a:endParaRPr>
          </a:p>
          <a:p>
            <a:pPr>
              <a:lnSpc>
                <a:spcPct val="100000"/>
              </a:lnSpc>
              <a:spcBef>
                <a:spcPts val="360"/>
              </a:spcBef>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Their scope is very broad, hence requiring LCA practitioners to further refine the methodology for their specific needs.</a:t>
            </a:r>
            <a:endParaRPr b="0" lang="en-US" sz="1800" spc="-1" strike="noStrike">
              <a:latin typeface="Arial"/>
            </a:endParaRPr>
          </a:p>
          <a:p>
            <a:pPr marL="360" algn="ctr">
              <a:lnSpc>
                <a:spcPct val="100000"/>
              </a:lnSpc>
              <a:spcBef>
                <a:spcPts val="360"/>
              </a:spcBef>
            </a:pPr>
            <a:endParaRPr b="0" lang="en-US" sz="1800" spc="-1" strike="noStrike">
              <a:latin typeface="Arial"/>
            </a:endParaRPr>
          </a:p>
          <a:p>
            <a:pPr marL="360" algn="ctr">
              <a:lnSpc>
                <a:spcPct val="100000"/>
              </a:lnSpc>
              <a:spcBef>
                <a:spcPts val="360"/>
              </a:spcBef>
            </a:pPr>
            <a:endParaRPr b="0" lang="en-US" sz="1800" spc="-1" strike="noStrike">
              <a:latin typeface="Arial"/>
            </a:endParaRPr>
          </a:p>
          <a:p>
            <a:pPr marL="360" algn="ctr">
              <a:lnSpc>
                <a:spcPct val="100000"/>
              </a:lnSpc>
              <a:spcBef>
                <a:spcPts val="360"/>
              </a:spcBef>
            </a:pPr>
            <a:r>
              <a:rPr b="1" lang="en-GB" sz="1800" spc="-1" strike="noStrike">
                <a:solidFill>
                  <a:srgbClr val="ffffff"/>
                </a:solidFill>
                <a:latin typeface="DejaVu Sans"/>
                <a:ea typeface="DejaVu Sans"/>
              </a:rPr>
              <a:t>More info on points, percentages, etc. follow on the next slides (Examination)</a:t>
            </a:r>
            <a:endParaRPr b="0" lang="en-US" sz="1800" spc="-1" strike="noStrike">
              <a:latin typeface="Arial"/>
            </a:endParaRPr>
          </a:p>
        </p:txBody>
      </p:sp>
      <p:sp>
        <p:nvSpPr>
          <p:cNvPr id="254" name="CustomShape 3"/>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ISO 14040 &amp; ISO 14044</a:t>
            </a:r>
            <a:endParaRPr b="0" lang="en-US" sz="2200" spc="-1" strike="noStrike">
              <a:latin typeface="Arial"/>
            </a:endParaRPr>
          </a:p>
        </p:txBody>
      </p:sp>
      <p:sp>
        <p:nvSpPr>
          <p:cNvPr id="255" name="CustomShape 4"/>
          <p:cNvSpPr/>
          <p:nvPr/>
        </p:nvSpPr>
        <p:spPr>
          <a:xfrm>
            <a:off x="274320" y="6219360"/>
            <a:ext cx="106952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14044 Environmental management — Life cycle assessment — Requirements and guidelines, International standards organisation (</a:t>
            </a:r>
            <a:r>
              <a:rPr b="0" lang="en-US" sz="900" spc="-1" strike="noStrike" u="sng">
                <a:solidFill>
                  <a:srgbClr val="0000ff"/>
                </a:solidFill>
                <a:uFillTx/>
                <a:latin typeface="Roboto"/>
                <a:ea typeface="Roboto"/>
                <a:hlinkClick r:id="rId1"/>
              </a:rPr>
              <a:t>https://www.iso.org/standard/38498.html</a:t>
            </a:r>
            <a:r>
              <a:rPr b="0" lang="en-US" sz="900" spc="-1" strike="noStrike">
                <a:solidFill>
                  <a:srgbClr val="a6a6a6"/>
                </a:solidFill>
                <a:latin typeface="Roboto"/>
                <a:ea typeface="Roboto"/>
              </a:rPr>
              <a:t>)</a:t>
            </a:r>
            <a:endParaRPr b="0" lang="en-US" sz="900" spc="-1" strike="noStrike">
              <a:latin typeface="Arial"/>
            </a:endParaRPr>
          </a:p>
        </p:txBody>
      </p:sp>
      <p:sp>
        <p:nvSpPr>
          <p:cNvPr id="256" name="CustomShape 5"/>
          <p:cNvSpPr/>
          <p:nvPr/>
        </p:nvSpPr>
        <p:spPr>
          <a:xfrm>
            <a:off x="274320" y="6003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7"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Running Case Study</a:t>
            </a:r>
            <a:endParaRPr b="0" lang="en-US" sz="2400" spc="-1" strike="noStrike">
              <a:latin typeface="Arial"/>
            </a:endParaRPr>
          </a:p>
        </p:txBody>
      </p:sp>
      <p:sp>
        <p:nvSpPr>
          <p:cNvPr id="258" name="CustomShape 2"/>
          <p:cNvSpPr/>
          <p:nvPr/>
        </p:nvSpPr>
        <p:spPr>
          <a:xfrm>
            <a:off x="335520" y="1268280"/>
            <a:ext cx="53740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a:t>
            </a:r>
            <a:r>
              <a:rPr b="0" i="1" lang="en-GB" sz="1800" spc="-1" strike="noStrike">
                <a:solidFill>
                  <a:srgbClr val="000000"/>
                </a:solidFill>
                <a:latin typeface="DejaVu Sans"/>
                <a:ea typeface="DejaVu Sans"/>
              </a:rPr>
              <a:t>Determining the environmental impacts of conventional and alternatively fuelled vehicles through LCA”</a:t>
            </a:r>
            <a:endParaRPr b="0" lang="en-US" sz="1800" spc="-1" strike="noStrike">
              <a:latin typeface="Arial"/>
            </a:endParaRPr>
          </a:p>
          <a:p>
            <a:pPr>
              <a:lnSpc>
                <a:spcPct val="100000"/>
              </a:lnSpc>
              <a:spcBef>
                <a:spcPts val="360"/>
              </a:spcBef>
            </a:pP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Prepared by </a:t>
            </a:r>
            <a:r>
              <a:rPr b="0" i="1" lang="en-GB" sz="1800" spc="-1" strike="noStrike">
                <a:solidFill>
                  <a:srgbClr val="000000"/>
                </a:solidFill>
                <a:latin typeface="DejaVu Sans"/>
                <a:ea typeface="DejaVu Sans"/>
              </a:rPr>
              <a:t>Ricardo Energy and Environment</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Generally follows the ISO 14040 and ISO 14044 standards.</a:t>
            </a:r>
            <a:endParaRPr b="0" lang="en-US" sz="1800" spc="-1" strike="noStrike">
              <a:latin typeface="Arial"/>
            </a:endParaRPr>
          </a:p>
          <a:p>
            <a:pPr>
              <a:lnSpc>
                <a:spcPct val="100000"/>
              </a:lnSpc>
              <a:spcBef>
                <a:spcPts val="360"/>
              </a:spcBef>
            </a:pPr>
            <a:endParaRPr b="0" lang="en-US" sz="1800" spc="-1" strike="noStrike">
              <a:latin typeface="Arial"/>
            </a:endParaRPr>
          </a:p>
          <a:p>
            <a:pPr marL="360" algn="ctr">
              <a:lnSpc>
                <a:spcPct val="100000"/>
              </a:lnSpc>
              <a:spcBef>
                <a:spcPts val="360"/>
              </a:spcBef>
            </a:pPr>
            <a:endParaRPr b="0" lang="en-US" sz="1800" spc="-1" strike="noStrike">
              <a:latin typeface="Arial"/>
            </a:endParaRPr>
          </a:p>
          <a:p>
            <a:pPr marL="360" algn="ctr">
              <a:lnSpc>
                <a:spcPct val="100000"/>
              </a:lnSpc>
              <a:spcBef>
                <a:spcPts val="360"/>
              </a:spcBef>
            </a:pPr>
            <a:endParaRPr b="0" lang="en-US" sz="1800" spc="-1" strike="noStrike">
              <a:latin typeface="Arial"/>
            </a:endParaRPr>
          </a:p>
          <a:p>
            <a:pPr marL="360" algn="ctr">
              <a:lnSpc>
                <a:spcPct val="100000"/>
              </a:lnSpc>
              <a:spcBef>
                <a:spcPts val="360"/>
              </a:spcBef>
            </a:pPr>
            <a:r>
              <a:rPr b="1" lang="en-GB" sz="1800" spc="-1" strike="noStrike">
                <a:solidFill>
                  <a:srgbClr val="ffffff"/>
                </a:solidFill>
                <a:latin typeface="DejaVu Sans"/>
                <a:ea typeface="DejaVu Sans"/>
              </a:rPr>
              <a:t>More info on points, percentages, etc. follow on the next slides (Examination)</a:t>
            </a:r>
            <a:endParaRPr b="0" lang="en-US" sz="1800" spc="-1" strike="noStrike">
              <a:latin typeface="Arial"/>
            </a:endParaRPr>
          </a:p>
        </p:txBody>
      </p:sp>
      <p:sp>
        <p:nvSpPr>
          <p:cNvPr id="259" name="CustomShape 3"/>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2020 EU Commission Report </a:t>
            </a:r>
            <a:endParaRPr b="0" lang="en-US" sz="2200" spc="-1" strike="noStrike">
              <a:latin typeface="Arial"/>
            </a:endParaRPr>
          </a:p>
        </p:txBody>
      </p:sp>
      <p:sp>
        <p:nvSpPr>
          <p:cNvPr id="260" name="CustomShape 4"/>
          <p:cNvSpPr/>
          <p:nvPr/>
        </p:nvSpPr>
        <p:spPr>
          <a:xfrm>
            <a:off x="274320" y="6255360"/>
            <a:ext cx="111524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Image adapted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pic>
        <p:nvPicPr>
          <p:cNvPr id="261" name="" descr=""/>
          <p:cNvPicPr/>
          <p:nvPr/>
        </p:nvPicPr>
        <p:blipFill>
          <a:blip r:embed="rId2"/>
          <a:stretch/>
        </p:blipFill>
        <p:spPr>
          <a:xfrm>
            <a:off x="5378400" y="1312200"/>
            <a:ext cx="6003000" cy="4799160"/>
          </a:xfrm>
          <a:prstGeom prst="rect">
            <a:avLst/>
          </a:prstGeom>
          <a:ln>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2"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Four main phases of LCA</a:t>
            </a:r>
            <a:endParaRPr b="0" lang="en-US" sz="2400" spc="-1" strike="noStrike">
              <a:latin typeface="Arial"/>
            </a:endParaRPr>
          </a:p>
        </p:txBody>
      </p:sp>
      <p:pic>
        <p:nvPicPr>
          <p:cNvPr id="263" name="" descr=""/>
          <p:cNvPicPr/>
          <p:nvPr/>
        </p:nvPicPr>
        <p:blipFill>
          <a:blip r:embed="rId1"/>
          <a:stretch/>
        </p:blipFill>
        <p:spPr>
          <a:xfrm>
            <a:off x="4476960" y="1719360"/>
            <a:ext cx="3232800" cy="3413880"/>
          </a:xfrm>
          <a:prstGeom prst="rect">
            <a:avLst/>
          </a:prstGeom>
          <a:ln>
            <a:noFill/>
          </a:ln>
        </p:spPr>
      </p:pic>
      <p:sp>
        <p:nvSpPr>
          <p:cNvPr id="264" name="CustomShape 2"/>
          <p:cNvSpPr/>
          <p:nvPr/>
        </p:nvSpPr>
        <p:spPr>
          <a:xfrm>
            <a:off x="3200400" y="3200400"/>
            <a:ext cx="1137600" cy="35028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DejaVu Sans"/>
                <a:ea typeface="DejaVu Sans"/>
              </a:rPr>
              <a:t>LCI</a:t>
            </a:r>
            <a:endParaRPr b="0" lang="en-US" sz="1800" spc="-1" strike="noStrike">
              <a:latin typeface="Arial"/>
            </a:endParaRPr>
          </a:p>
        </p:txBody>
      </p:sp>
      <p:sp>
        <p:nvSpPr>
          <p:cNvPr id="265" name="CustomShape 3"/>
          <p:cNvSpPr/>
          <p:nvPr/>
        </p:nvSpPr>
        <p:spPr>
          <a:xfrm>
            <a:off x="3200760" y="4640400"/>
            <a:ext cx="1137600" cy="35028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DejaVu Sans"/>
                <a:ea typeface="DejaVu Sans"/>
              </a:rPr>
              <a:t>LCIA</a:t>
            </a:r>
            <a:endParaRPr b="0" lang="en-US" sz="1800" spc="-1" strike="noStrike">
              <a:latin typeface="Arial"/>
            </a:endParaRPr>
          </a:p>
        </p:txBody>
      </p:sp>
      <p:sp>
        <p:nvSpPr>
          <p:cNvPr id="266" name="CustomShape 4"/>
          <p:cNvSpPr/>
          <p:nvPr/>
        </p:nvSpPr>
        <p:spPr>
          <a:xfrm>
            <a:off x="274320" y="6219360"/>
            <a:ext cx="777348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Mr3641 – https://commons.wikimedia.org/wiki/File:PhasesOfLifeCycleAnalysis.png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7" name="CustomShape 1"/>
          <p:cNvSpPr/>
          <p:nvPr/>
        </p:nvSpPr>
        <p:spPr>
          <a:xfrm>
            <a:off x="335520" y="4406760"/>
            <a:ext cx="10739520" cy="13485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Goal and scope definition</a:t>
            </a:r>
            <a:endParaRPr b="0" lang="en-US" sz="3000" spc="-1" strike="noStrike">
              <a:latin typeface="Arial"/>
            </a:endParaRPr>
          </a:p>
        </p:txBody>
      </p:sp>
      <p:sp>
        <p:nvSpPr>
          <p:cNvPr id="268" name="CustomShape 2"/>
          <p:cNvSpPr/>
          <p:nvPr/>
        </p:nvSpPr>
        <p:spPr>
          <a:xfrm>
            <a:off x="335520" y="2906640"/>
            <a:ext cx="10739520" cy="148644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9"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latin typeface="Arial"/>
            </a:endParaRPr>
          </a:p>
        </p:txBody>
      </p:sp>
      <p:sp>
        <p:nvSpPr>
          <p:cNvPr id="270" name="CustomShape 2"/>
          <p:cNvSpPr/>
          <p:nvPr/>
        </p:nvSpPr>
        <p:spPr>
          <a:xfrm>
            <a:off x="335520" y="1268280"/>
            <a:ext cx="49168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goal of an LCA states: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application</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reasons for carrying out the study</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audience</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Whether the results are intended to be used in comparitive assertions released publicly</a:t>
            </a:r>
            <a:endParaRPr b="0" lang="en-US" sz="1800" spc="-1" strike="noStrike">
              <a:latin typeface="Arial"/>
            </a:endParaRPr>
          </a:p>
        </p:txBody>
      </p:sp>
      <p:sp>
        <p:nvSpPr>
          <p:cNvPr id="271" name="CustomShape 3"/>
          <p:cNvSpPr/>
          <p:nvPr/>
        </p:nvSpPr>
        <p:spPr>
          <a:xfrm>
            <a:off x="6095520" y="1268280"/>
            <a:ext cx="49168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Explores the environmental impact of a representative selection of road vehicle configurations in a holistic manner.</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Aims to enhance the Commission's understanding of environmental impacts and of suitable methodologies to assess them in the mid- to long-term time frame (until 2050).</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Targets an audience comprising primarily the European Commission and secondarily decision-makers in general.</a:t>
            </a:r>
            <a:endParaRPr b="0" lang="en-US" sz="1800" spc="-1" strike="noStrike">
              <a:latin typeface="Arial"/>
            </a:endParaRPr>
          </a:p>
        </p:txBody>
      </p:sp>
      <p:sp>
        <p:nvSpPr>
          <p:cNvPr id="272" name="CustomShape 4"/>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Goal of an LCA study</a:t>
            </a:r>
            <a:endParaRPr b="0" lang="en-US" sz="2200" spc="-1" strike="noStrike">
              <a:latin typeface="Arial"/>
            </a:endParaRPr>
          </a:p>
        </p:txBody>
      </p:sp>
      <p:sp>
        <p:nvSpPr>
          <p:cNvPr id="273" name="CustomShape 5"/>
          <p:cNvSpPr/>
          <p:nvPr/>
        </p:nvSpPr>
        <p:spPr>
          <a:xfrm>
            <a:off x="274320" y="6399360"/>
            <a:ext cx="111524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
        <p:nvSpPr>
          <p:cNvPr id="274" name="CustomShape 6"/>
          <p:cNvSpPr/>
          <p:nvPr/>
        </p:nvSpPr>
        <p:spPr>
          <a:xfrm>
            <a:off x="274320" y="6147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5"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latin typeface="Arial"/>
            </a:endParaRPr>
          </a:p>
        </p:txBody>
      </p:sp>
      <p:sp>
        <p:nvSpPr>
          <p:cNvPr id="276" name="CustomShape 2"/>
          <p:cNvSpPr/>
          <p:nvPr/>
        </p:nvSpPr>
        <p:spPr>
          <a:xfrm>
            <a:off x="335520" y="1268280"/>
            <a:ext cx="49168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latin typeface="Arial"/>
            </a:endParaRPr>
          </a:p>
        </p:txBody>
      </p:sp>
      <p:sp>
        <p:nvSpPr>
          <p:cNvPr id="277" name="CustomShape 3"/>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latin typeface="Arial"/>
            </a:endParaRPr>
          </a:p>
        </p:txBody>
      </p:sp>
      <p:sp>
        <p:nvSpPr>
          <p:cNvPr id="278" name="CustomShape 4"/>
          <p:cNvSpPr/>
          <p:nvPr/>
        </p:nvSpPr>
        <p:spPr>
          <a:xfrm>
            <a:off x="6491160" y="2743200"/>
            <a:ext cx="3333240" cy="1074240"/>
          </a:xfrm>
          <a:prstGeom prst="borderCallout1">
            <a:avLst>
              <a:gd name="adj1" fmla="val 18750"/>
              <a:gd name="adj2" fmla="val -8333"/>
              <a:gd name="adj3" fmla="val 21199"/>
              <a:gd name="adj4" fmla="val -64319"/>
            </a:avLst>
          </a:prstGeom>
          <a:solidFill>
            <a:srgbClr val="008c4f"/>
          </a:solidFill>
          <a:ln>
            <a:solidFill>
              <a:srgbClr val="3465a4"/>
            </a:solidFill>
          </a:ln>
        </p:spPr>
        <p:style>
          <a:lnRef idx="0"/>
          <a:fillRef idx="0"/>
          <a:effectRef idx="0"/>
          <a:fontRef idx="minor"/>
        </p:style>
        <p:txBody>
          <a:bodyPr lIns="90000" rIns="90000" tIns="45000" bIns="45000" anchor="ctr">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a:t>
            </a:r>
            <a:endParaRPr b="0" lang="en-US" sz="1800" spc="-1" strike="noStrike">
              <a:latin typeface="Arial"/>
            </a:endParaRPr>
          </a:p>
        </p:txBody>
      </p:sp>
      <p:sp>
        <p:nvSpPr>
          <p:cNvPr id="279" name="CustomShape 5"/>
          <p:cNvSpPr/>
          <p:nvPr/>
        </p:nvSpPr>
        <p:spPr>
          <a:xfrm>
            <a:off x="6497640" y="4183200"/>
            <a:ext cx="3333240" cy="1983600"/>
          </a:xfrm>
          <a:prstGeom prst="borderCallout1">
            <a:avLst>
              <a:gd name="adj1" fmla="val 18750"/>
              <a:gd name="adj2" fmla="val -8333"/>
              <a:gd name="adj3" fmla="val -25296"/>
              <a:gd name="adj4" fmla="val -100601"/>
            </a:avLst>
          </a:prstGeom>
          <a:solidFill>
            <a:srgbClr val="008c4f"/>
          </a:solidFill>
          <a:ln>
            <a:solidFill>
              <a:srgbClr val="3465a4"/>
            </a:solidFill>
          </a:ln>
        </p:spPr>
        <p:style>
          <a:lnRef idx="0"/>
          <a:fillRef idx="0"/>
          <a:effectRef idx="0"/>
          <a:fontRef idx="minor"/>
        </p:style>
        <p:txBody>
          <a:bodyPr lIns="90000" rIns="90000" tIns="45000" bIns="45000" anchor="ctr">
            <a:noAutofit/>
          </a:bodyPr>
          <a:p>
            <a:pPr algn="ctr">
              <a:lnSpc>
                <a:spcPct val="100000"/>
              </a:lnSpc>
            </a:pPr>
            <a:r>
              <a:rPr b="0" lang="en-US" sz="1800" spc="-1" strike="noStrike">
                <a:solidFill>
                  <a:srgbClr val="000000"/>
                </a:solidFill>
                <a:latin typeface="DejaVu Sans"/>
                <a:ea typeface="DejaVu Sans"/>
              </a:rPr>
              <a:t>measure of the outputs from processes in a given product system required to fulfill the function expressed by</a:t>
            </a:r>
            <a:endParaRPr b="0" lang="en-US" sz="1800" spc="-1" strike="noStrike">
              <a:latin typeface="Arial"/>
            </a:endParaRPr>
          </a:p>
          <a:p>
            <a:pPr algn="ctr">
              <a:lnSpc>
                <a:spcPct val="100000"/>
              </a:lnSpc>
            </a:pPr>
            <a:r>
              <a:rPr b="0" lang="en-US" sz="1800" spc="-1" strike="noStrike">
                <a:solidFill>
                  <a:srgbClr val="000000"/>
                </a:solidFill>
                <a:latin typeface="DejaVu Sans"/>
                <a:ea typeface="DejaVu Sans"/>
              </a:rPr>
              <a:t>the functional unit</a:t>
            </a:r>
            <a:endParaRPr b="0" lang="en-US" sz="1800" spc="-1" strike="noStrike">
              <a:latin typeface="Arial"/>
            </a:endParaRPr>
          </a:p>
        </p:txBody>
      </p:sp>
      <p:sp>
        <p:nvSpPr>
          <p:cNvPr id="280" name="CustomShape 6"/>
          <p:cNvSpPr/>
          <p:nvPr/>
        </p:nvSpPr>
        <p:spPr>
          <a:xfrm>
            <a:off x="274320" y="6363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1"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latin typeface="Arial"/>
            </a:endParaRPr>
          </a:p>
        </p:txBody>
      </p:sp>
      <p:sp>
        <p:nvSpPr>
          <p:cNvPr id="282" name="CustomShape 2"/>
          <p:cNvSpPr/>
          <p:nvPr/>
        </p:nvSpPr>
        <p:spPr>
          <a:xfrm>
            <a:off x="335520" y="1268280"/>
            <a:ext cx="49168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 </a:t>
            </a:r>
            <a:endParaRPr b="0" lang="en-US" sz="1800" spc="-1" strike="noStrike">
              <a:latin typeface="Arial"/>
            </a:endParaRPr>
          </a:p>
        </p:txBody>
      </p:sp>
      <p:sp>
        <p:nvSpPr>
          <p:cNvPr id="283" name="CustomShape 3"/>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latin typeface="Arial"/>
            </a:endParaRPr>
          </a:p>
        </p:txBody>
      </p:sp>
      <p:sp>
        <p:nvSpPr>
          <p:cNvPr id="284" name="CustomShape 4"/>
          <p:cNvSpPr/>
          <p:nvPr/>
        </p:nvSpPr>
        <p:spPr>
          <a:xfrm>
            <a:off x="6095520" y="1268280"/>
            <a:ext cx="4916880" cy="5027040"/>
          </a:xfrm>
          <a:prstGeom prst="rect">
            <a:avLst/>
          </a:prstGeom>
          <a:noFill/>
          <a:ln>
            <a:noFill/>
          </a:ln>
        </p:spPr>
        <p:style>
          <a:lnRef idx="0"/>
          <a:fillRef idx="0"/>
          <a:effectRef idx="0"/>
          <a:fontRef idx="minor"/>
        </p:style>
        <p:txBody>
          <a:bodyPr lIns="90000" rIns="90000" tIns="45000" bIns="45000">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Functional Units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Based on vehicle size and utility</a:t>
            </a:r>
            <a:endParaRPr b="0" lang="en-US" sz="1800" spc="-1" strike="noStrike">
              <a:latin typeface="Arial"/>
            </a:endParaRPr>
          </a:p>
        </p:txBody>
      </p:sp>
      <p:graphicFrame>
        <p:nvGraphicFramePr>
          <p:cNvPr id="285" name="Table 5"/>
          <p:cNvGraphicFramePr/>
          <p:nvPr/>
        </p:nvGraphicFramePr>
        <p:xfrm>
          <a:off x="5192280" y="3214440"/>
          <a:ext cx="5945040" cy="973080"/>
        </p:xfrm>
        <a:graphic>
          <a:graphicData uri="http://schemas.openxmlformats.org/drawingml/2006/table">
            <a:tbl>
              <a:tblPr/>
              <a:tblGrid>
                <a:gridCol w="832320"/>
                <a:gridCol w="865440"/>
                <a:gridCol w="848880"/>
                <a:gridCol w="848880"/>
                <a:gridCol w="848880"/>
                <a:gridCol w="848880"/>
                <a:gridCol w="852120"/>
              </a:tblGrid>
              <a:tr h="360360">
                <a:tc>
                  <a:txBody>
                    <a:bodyPr lIns="90000" rIns="90000">
                      <a:noAutofit/>
                    </a:bodyPr>
                    <a:p>
                      <a:pPr>
                        <a:lnSpc>
                          <a:spcPct val="100000"/>
                        </a:lnSpc>
                      </a:pPr>
                      <a:r>
                        <a:rPr b="1" lang="en-US" sz="900" spc="-1" strike="noStrike">
                          <a:solidFill>
                            <a:srgbClr val="000000"/>
                          </a:solidFill>
                          <a:latin typeface="DejaVu Sans"/>
                        </a:rPr>
                        <a:t>Body Type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nSpc>
                          <a:spcPct val="100000"/>
                        </a:lnSpc>
                      </a:pPr>
                      <a:r>
                        <a:rPr b="1" lang="en-US" sz="900" spc="-1" strike="noStrike">
                          <a:solidFill>
                            <a:srgbClr val="000000"/>
                          </a:solidFill>
                          <a:latin typeface="DejaVu Sans"/>
                        </a:rPr>
                        <a:t>Passenger Car</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nSpc>
                          <a:spcPct val="100000"/>
                        </a:lnSpc>
                      </a:pPr>
                      <a:r>
                        <a:rPr b="1" lang="en-US" sz="900" spc="-1" strike="noStrike">
                          <a:solidFill>
                            <a:srgbClr val="000000"/>
                          </a:solidFill>
                          <a:latin typeface="DejaVu Sans"/>
                        </a:rPr>
                        <a:t>Van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nSpc>
                          <a:spcPct val="100000"/>
                        </a:lnSpc>
                      </a:pPr>
                      <a:r>
                        <a:rPr b="1" lang="en-US" sz="900" spc="-1" strike="noStrike">
                          <a:solidFill>
                            <a:srgbClr val="000000"/>
                          </a:solidFill>
                          <a:latin typeface="DejaVu Sans"/>
                        </a:rPr>
                        <a:t>Rigid Lorry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nSpc>
                          <a:spcPct val="100000"/>
                        </a:lnSpc>
                      </a:pPr>
                      <a:r>
                        <a:rPr b="1" lang="en-US" sz="900" spc="-1" strike="noStrike">
                          <a:solidFill>
                            <a:srgbClr val="000000"/>
                          </a:solidFill>
                          <a:latin typeface="DejaVu Sans"/>
                        </a:rPr>
                        <a:t>Artic Lorry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nSpc>
                          <a:spcPct val="100000"/>
                        </a:lnSpc>
                      </a:pPr>
                      <a:r>
                        <a:rPr b="1" lang="en-US" sz="900" spc="-1" strike="noStrike">
                          <a:solidFill>
                            <a:srgbClr val="000000"/>
                          </a:solidFill>
                          <a:latin typeface="DejaVu Sans"/>
                        </a:rPr>
                        <a:t>Urban bus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nSpc>
                          <a:spcPct val="100000"/>
                        </a:lnSpc>
                      </a:pPr>
                      <a:r>
                        <a:rPr b="1" lang="en-US" sz="900" spc="-1" strike="noStrike">
                          <a:solidFill>
                            <a:srgbClr val="000000"/>
                          </a:solidFill>
                          <a:latin typeface="DejaVu Sans"/>
                        </a:rPr>
                        <a:t>Coach</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613080">
                <a:tc>
                  <a:txBody>
                    <a:bodyPr lIns="90000" rIns="90000">
                      <a:noAutofit/>
                    </a:bodyPr>
                    <a:p>
                      <a:pPr>
                        <a:lnSpc>
                          <a:spcPct val="100000"/>
                        </a:lnSpc>
                      </a:pPr>
                      <a:r>
                        <a:rPr b="1" lang="en-US" sz="800" spc="-1" strike="noStrike">
                          <a:solidFill>
                            <a:srgbClr val="000000"/>
                          </a:solidFill>
                          <a:latin typeface="DejaVu Sans"/>
                        </a:rPr>
                        <a:t>Default reference flow</a:t>
                      </a:r>
                      <a:endParaRPr b="0" lang="en-US" sz="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800" spc="-1" strike="noStrike">
                          <a:solidFill>
                            <a:srgbClr val="000000"/>
                          </a:solidFill>
                          <a:latin typeface="DejaVu Sans"/>
                        </a:rPr>
                        <a:t>Vehicle-km (vkm)</a:t>
                      </a:r>
                      <a:endParaRPr b="0" lang="en-US" sz="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800" spc="-1" strike="noStrike">
                          <a:solidFill>
                            <a:srgbClr val="000000"/>
                          </a:solidFill>
                          <a:latin typeface="DejaVu Sans"/>
                        </a:rPr>
                        <a:t>Vehicle-km (vkm)</a:t>
                      </a:r>
                      <a:endParaRPr b="0" lang="en-US" sz="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800" spc="-1" strike="noStrike">
                          <a:solidFill>
                            <a:srgbClr val="000000"/>
                          </a:solidFill>
                          <a:latin typeface="DejaVu Sans"/>
                        </a:rPr>
                        <a:t>Tonne-km (tkm)</a:t>
                      </a:r>
                      <a:endParaRPr b="0" lang="en-US" sz="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800" spc="-1" strike="noStrike">
                          <a:solidFill>
                            <a:srgbClr val="000000"/>
                          </a:solidFill>
                          <a:latin typeface="DejaVu Sans"/>
                        </a:rPr>
                        <a:t>Tonne-km (tkm)</a:t>
                      </a:r>
                      <a:endParaRPr b="0" lang="en-US" sz="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800" spc="-1" strike="noStrike">
                          <a:solidFill>
                            <a:srgbClr val="000000"/>
                          </a:solidFill>
                          <a:latin typeface="DejaVu Sans"/>
                        </a:rPr>
                        <a:t>Vehicle-km (vkm)</a:t>
                      </a:r>
                      <a:endParaRPr b="0" lang="en-US" sz="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800" spc="-1" strike="noStrike">
                          <a:solidFill>
                            <a:srgbClr val="000000"/>
                          </a:solidFill>
                          <a:latin typeface="DejaVu Sans"/>
                        </a:rPr>
                        <a:t>Vehicle-km (vkm)</a:t>
                      </a:r>
                      <a:endParaRPr b="0" lang="en-US" sz="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bl>
          </a:graphicData>
        </a:graphic>
      </p:graphicFrame>
      <p:sp>
        <p:nvSpPr>
          <p:cNvPr id="286" name="CustomShape 6"/>
          <p:cNvSpPr/>
          <p:nvPr/>
        </p:nvSpPr>
        <p:spPr>
          <a:xfrm>
            <a:off x="274320" y="6255360"/>
            <a:ext cx="111524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
        <p:nvSpPr>
          <p:cNvPr id="287" name="CustomShape 7"/>
          <p:cNvSpPr/>
          <p:nvPr/>
        </p:nvSpPr>
        <p:spPr>
          <a:xfrm>
            <a:off x="274320" y="6003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8"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latin typeface="Arial"/>
            </a:endParaRPr>
          </a:p>
        </p:txBody>
      </p:sp>
      <p:sp>
        <p:nvSpPr>
          <p:cNvPr id="289" name="CustomShape 2"/>
          <p:cNvSpPr/>
          <p:nvPr/>
        </p:nvSpPr>
        <p:spPr>
          <a:xfrm>
            <a:off x="5735520" y="1628280"/>
            <a:ext cx="4916880" cy="5027040"/>
          </a:xfrm>
          <a:prstGeom prst="rect">
            <a:avLst/>
          </a:prstGeom>
          <a:noFill/>
          <a:ln>
            <a:noFill/>
          </a:ln>
        </p:spPr>
        <p:style>
          <a:lnRef idx="0"/>
          <a:fillRef idx="0"/>
          <a:effectRef idx="0"/>
          <a:fontRef idx="minor"/>
        </p:style>
        <p:txBody>
          <a:bodyPr lIns="90000" rIns="90000" tIns="45000" bIns="45000">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 system boundary</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290" name="CustomShape 3"/>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latin typeface="Arial"/>
            </a:endParaRPr>
          </a:p>
        </p:txBody>
      </p:sp>
      <p:sp>
        <p:nvSpPr>
          <p:cNvPr id="291" name="CustomShape 4"/>
          <p:cNvSpPr/>
          <p:nvPr/>
        </p:nvSpPr>
        <p:spPr>
          <a:xfrm>
            <a:off x="335520" y="1268280"/>
            <a:ext cx="49168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system boundary</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latin typeface="Arial"/>
            </a:endParaRPr>
          </a:p>
        </p:txBody>
      </p:sp>
      <p:pic>
        <p:nvPicPr>
          <p:cNvPr id="292" name="" descr=""/>
          <p:cNvPicPr/>
          <p:nvPr/>
        </p:nvPicPr>
        <p:blipFill>
          <a:blip r:embed="rId1"/>
          <a:stretch/>
        </p:blipFill>
        <p:spPr>
          <a:xfrm>
            <a:off x="5620320" y="2775240"/>
            <a:ext cx="5577840" cy="2936520"/>
          </a:xfrm>
          <a:prstGeom prst="rect">
            <a:avLst/>
          </a:prstGeom>
          <a:ln>
            <a:noFill/>
          </a:ln>
        </p:spPr>
      </p:pic>
      <p:sp>
        <p:nvSpPr>
          <p:cNvPr id="293" name="CustomShape 5"/>
          <p:cNvSpPr/>
          <p:nvPr/>
        </p:nvSpPr>
        <p:spPr>
          <a:xfrm>
            <a:off x="274320" y="6255360"/>
            <a:ext cx="111524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Image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latin typeface="Arial"/>
            </a:endParaRPr>
          </a:p>
        </p:txBody>
      </p:sp>
      <p:sp>
        <p:nvSpPr>
          <p:cNvPr id="294" name="CustomShape 6"/>
          <p:cNvSpPr/>
          <p:nvPr/>
        </p:nvSpPr>
        <p:spPr>
          <a:xfrm>
            <a:off x="274320" y="6003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3"/>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5"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latin typeface="Arial"/>
            </a:endParaRPr>
          </a:p>
        </p:txBody>
      </p:sp>
      <p:sp>
        <p:nvSpPr>
          <p:cNvPr id="296" name="CustomShape 2"/>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Quantitative definition of system boundaries – the Cut-off criteria</a:t>
            </a:r>
            <a:endParaRPr b="0" lang="en-US" sz="2200" spc="-1" strike="noStrike">
              <a:latin typeface="Arial"/>
            </a:endParaRPr>
          </a:p>
        </p:txBody>
      </p:sp>
      <p:sp>
        <p:nvSpPr>
          <p:cNvPr id="297" name="CustomShape 3"/>
          <p:cNvSpPr/>
          <p:nvPr/>
        </p:nvSpPr>
        <p:spPr>
          <a:xfrm>
            <a:off x="335520" y="1600200"/>
            <a:ext cx="11090880" cy="4695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 general, all processes and flows that are attributable to the analysed system are to be included in the system boundaries.</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However, not all of them are quantitatively “relevant”</a:t>
            </a:r>
            <a:r>
              <a:rPr b="0" i="1" lang="en-GB" sz="1800" spc="-1" strike="noStrike">
                <a:solidFill>
                  <a:srgbClr val="000000"/>
                </a:solidFill>
                <a:latin typeface="DejaVu Sans"/>
                <a:ea typeface="DejaVu Sans"/>
              </a:rPr>
              <a:t>.</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For less relevant ones, data of lower quality (estimates) can be used, limiting the effort for collecting high quality data.</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Irrelevant ones, can be entirely “Cut-off”</a:t>
            </a:r>
            <a:endParaRPr b="0" lang="en-US" sz="1800" spc="-1" strike="noStrike">
              <a:latin typeface="Arial"/>
            </a:endParaRPr>
          </a:p>
        </p:txBody>
      </p:sp>
      <p:sp>
        <p:nvSpPr>
          <p:cNvPr id="298" name="CustomShape 4"/>
          <p:cNvSpPr/>
          <p:nvPr/>
        </p:nvSpPr>
        <p:spPr>
          <a:xfrm>
            <a:off x="274320" y="6363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4" name="CustomShape 1"/>
          <p:cNvSpPr/>
          <p:nvPr/>
        </p:nvSpPr>
        <p:spPr>
          <a:xfrm>
            <a:off x="335520" y="764640"/>
            <a:ext cx="10734120" cy="484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License</a:t>
            </a:r>
            <a:endParaRPr b="0" lang="en-US" sz="2400" spc="-1" strike="noStrike">
              <a:latin typeface="Arial"/>
            </a:endParaRPr>
          </a:p>
        </p:txBody>
      </p:sp>
      <p:sp>
        <p:nvSpPr>
          <p:cNvPr id="225" name="CustomShape 2"/>
          <p:cNvSpPr/>
          <p:nvPr/>
        </p:nvSpPr>
        <p:spPr>
          <a:xfrm>
            <a:off x="335520" y="1268280"/>
            <a:ext cx="10734120" cy="50216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14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814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9"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latin typeface="Arial"/>
            </a:endParaRPr>
          </a:p>
        </p:txBody>
      </p:sp>
      <p:sp>
        <p:nvSpPr>
          <p:cNvPr id="300" name="CustomShape 2"/>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Quantitative definition of system boundaries – the Cut-off criteria</a:t>
            </a:r>
            <a:endParaRPr b="0" lang="en-US" sz="2200" spc="-1" strike="noStrike">
              <a:latin typeface="Arial"/>
            </a:endParaRPr>
          </a:p>
        </p:txBody>
      </p:sp>
      <p:sp>
        <p:nvSpPr>
          <p:cNvPr id="301" name="CustomShape 3"/>
          <p:cNvSpPr/>
          <p:nvPr/>
        </p:nvSpPr>
        <p:spPr>
          <a:xfrm>
            <a:off x="335520" y="1600200"/>
            <a:ext cx="11090880" cy="4695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Cut-off” refers to the omission of not relevant life cycle stages, activity types (e.g. investment goods, storage, …), specific processes and products and </a:t>
            </a:r>
            <a:r>
              <a:rPr b="0" i="1" lang="en-GB" sz="1800" spc="-1" strike="noStrike">
                <a:solidFill>
                  <a:srgbClr val="000000"/>
                </a:solidFill>
                <a:latin typeface="DejaVu Sans"/>
                <a:ea typeface="DejaVu Sans"/>
              </a:rPr>
              <a:t>elementary flows</a:t>
            </a:r>
            <a:r>
              <a:rPr b="0" lang="en-GB" sz="1800" spc="-1" strike="noStrike">
                <a:solidFill>
                  <a:srgbClr val="000000"/>
                </a:solidFill>
                <a:latin typeface="DejaVu Sans"/>
                <a:ea typeface="DejaVu Sans"/>
              </a:rPr>
              <a:t> from the system model.</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Cut-offs are quantified in relation to the percentage of environmental impacts that is approximated to be excluded via the cut-off.</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"95 %" relates to cutting off about 5 % of the total environmental impact (or of a selected impact category)</a:t>
            </a:r>
            <a:endParaRPr b="0" lang="en-US" sz="1800" spc="-1" strike="noStrike">
              <a:latin typeface="Arial"/>
            </a:endParaRPr>
          </a:p>
        </p:txBody>
      </p:sp>
      <p:sp>
        <p:nvSpPr>
          <p:cNvPr id="302" name="CustomShape 4"/>
          <p:cNvSpPr/>
          <p:nvPr/>
        </p:nvSpPr>
        <p:spPr>
          <a:xfrm>
            <a:off x="274320" y="6363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3"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latin typeface="Arial"/>
            </a:endParaRPr>
          </a:p>
        </p:txBody>
      </p:sp>
      <p:sp>
        <p:nvSpPr>
          <p:cNvPr id="304" name="CustomShape 2"/>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Quantitative definition of system boundaries – the Cut-off criteria</a:t>
            </a:r>
            <a:endParaRPr b="0" lang="en-US" sz="2200" spc="-1" strike="noStrike">
              <a:latin typeface="Arial"/>
            </a:endParaRPr>
          </a:p>
        </p:txBody>
      </p:sp>
      <p:sp>
        <p:nvSpPr>
          <p:cNvPr id="305" name="CustomShape 3"/>
          <p:cNvSpPr/>
          <p:nvPr/>
        </p:nvSpPr>
        <p:spPr>
          <a:xfrm>
            <a:off x="335520" y="1600200"/>
            <a:ext cx="11090880" cy="4695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Cut-off” refers to the omission of not relevant life cycle stages, activity types (e.g. investment goods, storage, …), specific processes and products and </a:t>
            </a:r>
            <a:r>
              <a:rPr b="0" i="1" lang="en-GB" sz="1800" spc="-1" strike="noStrike">
                <a:solidFill>
                  <a:srgbClr val="000000"/>
                </a:solidFill>
                <a:latin typeface="DejaVu Sans"/>
                <a:ea typeface="DejaVu Sans"/>
              </a:rPr>
              <a:t>elementary flows</a:t>
            </a:r>
            <a:r>
              <a:rPr b="0" lang="en-GB" sz="1800" spc="-1" strike="noStrike">
                <a:solidFill>
                  <a:srgbClr val="000000"/>
                </a:solidFill>
                <a:latin typeface="DejaVu Sans"/>
                <a:ea typeface="DejaVu Sans"/>
              </a:rPr>
              <a:t> from the system model.</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Cut-offs are quantified in relation to the percentage of environmental impacts that is approximated to be excluded via the cut-off.</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"95 %" relates to cutting off about 5 % of the total environmental impact (or of a selected impact category)</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BUT, </a:t>
            </a:r>
            <a:r>
              <a:rPr b="0" lang="en-GB" sz="1800" spc="-1" strike="noStrike">
                <a:solidFill>
                  <a:srgbClr val="000000"/>
                </a:solidFill>
                <a:latin typeface="DejaVu Sans"/>
                <a:ea typeface="DejaVu Sans"/>
              </a:rPr>
              <a:t>this would require an approximation of 100% of the impact, because if we already knew what 100% impact is, we wouldn’t be doing the study anyway.</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IMPORTANT: </a:t>
            </a:r>
            <a:r>
              <a:rPr b="0" lang="en-GB" sz="1800" spc="-1" strike="noStrike">
                <a:solidFill>
                  <a:srgbClr val="000000"/>
                </a:solidFill>
                <a:latin typeface="DejaVu Sans"/>
                <a:ea typeface="DejaVu Sans"/>
              </a:rPr>
              <a:t>Cut-off should not be so big, or you can risk having incomplete data (meaning lower environmental impacts) and also overall uncertainity.</a:t>
            </a:r>
            <a:endParaRPr b="0" lang="en-US" sz="1800" spc="-1" strike="noStrike">
              <a:latin typeface="Arial"/>
            </a:endParaRPr>
          </a:p>
        </p:txBody>
      </p:sp>
      <p:sp>
        <p:nvSpPr>
          <p:cNvPr id="306" name="CustomShape 4"/>
          <p:cNvSpPr/>
          <p:nvPr/>
        </p:nvSpPr>
        <p:spPr>
          <a:xfrm>
            <a:off x="274320" y="6363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7"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latin typeface="Arial"/>
            </a:endParaRPr>
          </a:p>
        </p:txBody>
      </p:sp>
      <p:sp>
        <p:nvSpPr>
          <p:cNvPr id="308" name="CustomShape 2"/>
          <p:cNvSpPr/>
          <p:nvPr/>
        </p:nvSpPr>
        <p:spPr>
          <a:xfrm>
            <a:off x="5735520" y="548280"/>
            <a:ext cx="4916880" cy="5027040"/>
          </a:xfrm>
          <a:prstGeom prst="rect">
            <a:avLst/>
          </a:prstGeom>
          <a:noFill/>
          <a:ln>
            <a:noFill/>
          </a:ln>
        </p:spPr>
        <p:style>
          <a:lnRef idx="0"/>
          <a:fillRef idx="0"/>
          <a:effectRef idx="0"/>
          <a:fontRef idx="minor"/>
        </p:style>
        <p:txBody>
          <a:bodyPr lIns="90000" rIns="90000" tIns="45000" bIns="45000">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 </a:t>
            </a:r>
            <a:endParaRPr b="0" lang="en-US" sz="1800" spc="-1" strike="noStrike">
              <a:latin typeface="Arial"/>
            </a:endParaRPr>
          </a:p>
        </p:txBody>
      </p:sp>
      <p:sp>
        <p:nvSpPr>
          <p:cNvPr id="309" name="CustomShape 3"/>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latin typeface="Arial"/>
            </a:endParaRPr>
          </a:p>
        </p:txBody>
      </p:sp>
      <p:sp>
        <p:nvSpPr>
          <p:cNvPr id="310" name="CustomShape 4"/>
          <p:cNvSpPr/>
          <p:nvPr/>
        </p:nvSpPr>
        <p:spPr>
          <a:xfrm>
            <a:off x="335520" y="1268280"/>
            <a:ext cx="49168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LCIA methodology and types of impacts analysed</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latin typeface="Arial"/>
            </a:endParaRPr>
          </a:p>
          <a:p>
            <a:pPr lvl="1" marL="432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latin typeface="Arial"/>
            </a:endParaRPr>
          </a:p>
        </p:txBody>
      </p:sp>
      <p:graphicFrame>
        <p:nvGraphicFramePr>
          <p:cNvPr id="311" name="Table 5"/>
          <p:cNvGraphicFramePr/>
          <p:nvPr/>
        </p:nvGraphicFramePr>
        <p:xfrm>
          <a:off x="5735520" y="1596960"/>
          <a:ext cx="5465160" cy="4196520"/>
        </p:xfrm>
        <a:graphic>
          <a:graphicData uri="http://schemas.openxmlformats.org/drawingml/2006/table">
            <a:tbl>
              <a:tblPr/>
              <a:tblGrid>
                <a:gridCol w="2217600"/>
                <a:gridCol w="3247920"/>
              </a:tblGrid>
              <a:tr h="226080">
                <a:tc>
                  <a:txBody>
                    <a:bodyPr lIns="90000" rIns="90000">
                      <a:noAutofit/>
                    </a:bodyPr>
                    <a:p>
                      <a:pPr>
                        <a:lnSpc>
                          <a:spcPct val="100000"/>
                        </a:lnSpc>
                      </a:pPr>
                      <a:r>
                        <a:rPr b="1" lang="en-US" sz="900" spc="-1" strike="noStrike">
                          <a:solidFill>
                            <a:srgbClr val="000000"/>
                          </a:solidFill>
                          <a:latin typeface="DejaVu Sans"/>
                        </a:rPr>
                        <a:t>Impact Category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nSpc>
                          <a:spcPct val="100000"/>
                        </a:lnSpc>
                      </a:pPr>
                      <a:r>
                        <a:rPr b="1" lang="en-US" sz="900" spc="-1" strike="noStrike">
                          <a:solidFill>
                            <a:srgbClr val="000000"/>
                          </a:solidFill>
                          <a:latin typeface="DejaVu Sans"/>
                        </a:rPr>
                        <a:t>Indicator and unit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360360">
                <a:tc>
                  <a:txBody>
                    <a:bodyPr lIns="90000" rIns="90000">
                      <a:noAutofit/>
                    </a:bodyPr>
                    <a:p>
                      <a:pPr>
                        <a:lnSpc>
                          <a:spcPct val="100000"/>
                        </a:lnSpc>
                      </a:pPr>
                      <a:r>
                        <a:rPr b="0" lang="en-US" sz="900" spc="-1" strike="noStrike">
                          <a:solidFill>
                            <a:srgbClr val="000000"/>
                          </a:solidFill>
                          <a:latin typeface="DejaVu Sans"/>
                        </a:rPr>
                        <a:t>Climate change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Greenhouse gas emissions GWP100 in CO</a:t>
                      </a:r>
                      <a:r>
                        <a:rPr b="0" lang="en-US" sz="900" spc="-1" strike="noStrike" baseline="-8000">
                          <a:solidFill>
                            <a:srgbClr val="000000"/>
                          </a:solidFill>
                          <a:latin typeface="DejaVu Sans"/>
                        </a:rPr>
                        <a:t>2 </a:t>
                      </a:r>
                      <a:r>
                        <a:rPr b="0" lang="en-US" sz="900" spc="-1" strike="noStrike">
                          <a:solidFill>
                            <a:srgbClr val="000000"/>
                          </a:solidFill>
                          <a:latin typeface="DejaVu Sans"/>
                        </a:rPr>
                        <a:t>eq (including carbon feedbacks)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60360">
                <a:tc>
                  <a:txBody>
                    <a:bodyPr lIns="90000" rIns="90000">
                      <a:noAutofit/>
                    </a:bodyPr>
                    <a:p>
                      <a:pPr>
                        <a:lnSpc>
                          <a:spcPct val="100000"/>
                        </a:lnSpc>
                      </a:pPr>
                      <a:r>
                        <a:rPr b="0" lang="en-US" sz="900" spc="-1" strike="noStrike">
                          <a:solidFill>
                            <a:srgbClr val="000000"/>
                          </a:solidFill>
                          <a:latin typeface="DejaVu Sans"/>
                        </a:rPr>
                        <a:t>Energy consumption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Cumulative energy demand in MJ: non-renewable (fossil and nuclear) and renewable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oAutofit/>
                    </a:bodyPr>
                    <a:p>
                      <a:pPr>
                        <a:lnSpc>
                          <a:spcPct val="100000"/>
                        </a:lnSpc>
                      </a:pPr>
                      <a:r>
                        <a:rPr b="0" lang="en-US" sz="900" spc="-1" strike="noStrike">
                          <a:solidFill>
                            <a:srgbClr val="000000"/>
                          </a:solidFill>
                          <a:latin typeface="DejaVu Sans"/>
                        </a:rPr>
                        <a:t>Acidification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Acidification potential in SO</a:t>
                      </a:r>
                      <a:r>
                        <a:rPr b="0" lang="en-US" sz="900" spc="-1" strike="noStrike" baseline="-8000">
                          <a:solidFill>
                            <a:srgbClr val="000000"/>
                          </a:solidFill>
                          <a:latin typeface="DejaVu Sans"/>
                        </a:rPr>
                        <a:t>2 </a:t>
                      </a:r>
                      <a:r>
                        <a:rPr b="0" lang="en-US" sz="900" spc="-1" strike="noStrike">
                          <a:solidFill>
                            <a:srgbClr val="000000"/>
                          </a:solidFill>
                          <a:latin typeface="DejaVu Sans"/>
                        </a:rPr>
                        <a:t>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nSpc>
                          <a:spcPct val="100000"/>
                        </a:lnSpc>
                      </a:pPr>
                      <a:r>
                        <a:rPr b="0" lang="en-US" sz="900" spc="-1" strike="noStrike">
                          <a:solidFill>
                            <a:srgbClr val="000000"/>
                          </a:solidFill>
                          <a:latin typeface="DejaVu Sans"/>
                        </a:rPr>
                        <a:t>Eutrophication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Eutrophication potential in PO</a:t>
                      </a:r>
                      <a:r>
                        <a:rPr b="0" lang="en-US" sz="900" spc="-1" strike="noStrike" baseline="-8000">
                          <a:solidFill>
                            <a:srgbClr val="000000"/>
                          </a:solidFill>
                          <a:latin typeface="DejaVu Sans"/>
                        </a:rPr>
                        <a:t>4</a:t>
                      </a:r>
                      <a:r>
                        <a:rPr b="0" lang="en-US" sz="900" spc="-1" strike="noStrike" baseline="33000">
                          <a:solidFill>
                            <a:srgbClr val="000000"/>
                          </a:solidFill>
                          <a:latin typeface="DejaVu Sans"/>
                        </a:rPr>
                        <a:t>3-</a:t>
                      </a:r>
                      <a:r>
                        <a:rPr b="0" lang="en-US" sz="900" spc="-1" strike="noStrike">
                          <a:solidFill>
                            <a:srgbClr val="000000"/>
                          </a:solidFill>
                          <a:latin typeface="DejaVu Sans"/>
                        </a:rPr>
                        <a:t>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oAutofit/>
                    </a:bodyPr>
                    <a:p>
                      <a:pPr>
                        <a:lnSpc>
                          <a:spcPct val="100000"/>
                        </a:lnSpc>
                      </a:pPr>
                      <a:r>
                        <a:rPr b="0" lang="en-US" sz="900" spc="-1" strike="noStrike">
                          <a:solidFill>
                            <a:srgbClr val="000000"/>
                          </a:solidFill>
                          <a:latin typeface="DejaVu Sans"/>
                        </a:rPr>
                        <a:t>Photochemical ozone formation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Photochemical Ozone Creation Potential POCP in NMVOC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nSpc>
                          <a:spcPct val="100000"/>
                        </a:lnSpc>
                      </a:pPr>
                      <a:r>
                        <a:rPr b="0" lang="en-US" sz="900" spc="-1" strike="noStrike">
                          <a:solidFill>
                            <a:srgbClr val="000000"/>
                          </a:solidFill>
                          <a:latin typeface="DejaVu Sans"/>
                        </a:rPr>
                        <a:t>Ozone depletion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ODP in R11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oAutofit/>
                    </a:bodyPr>
                    <a:p>
                      <a:pPr>
                        <a:lnSpc>
                          <a:spcPct val="100000"/>
                        </a:lnSpc>
                      </a:pPr>
                      <a:r>
                        <a:rPr b="0" lang="en-US" sz="900" spc="-1" strike="noStrike">
                          <a:solidFill>
                            <a:srgbClr val="000000"/>
                          </a:solidFill>
                          <a:latin typeface="DejaVu Sans"/>
                        </a:rPr>
                        <a:t>Ionising radiation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Ionising radiation potentials in U235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nSpc>
                          <a:spcPct val="100000"/>
                        </a:lnSpc>
                      </a:pPr>
                      <a:r>
                        <a:rPr b="0" lang="en-US" sz="900" spc="-1" strike="noStrike">
                          <a:solidFill>
                            <a:srgbClr val="000000"/>
                          </a:solidFill>
                          <a:latin typeface="DejaVu Sans"/>
                        </a:rPr>
                        <a:t>Particulate matter</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Particulate matter formation in PM2.5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oAutofit/>
                    </a:bodyPr>
                    <a:p>
                      <a:pPr>
                        <a:lnSpc>
                          <a:spcPct val="100000"/>
                        </a:lnSpc>
                      </a:pPr>
                      <a:r>
                        <a:rPr b="0" lang="en-US" sz="900" spc="-1" strike="noStrike">
                          <a:solidFill>
                            <a:srgbClr val="000000"/>
                          </a:solidFill>
                          <a:latin typeface="DejaVu Sans"/>
                        </a:rPr>
                        <a:t>Human toxicity, cancer and non-cancer</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Comparative Toxic Unit for Human Health in CTUh</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nSpc>
                          <a:spcPct val="100000"/>
                        </a:lnSpc>
                      </a:pPr>
                      <a:r>
                        <a:rPr b="0" lang="en-US" sz="900" spc="-1" strike="noStrike">
                          <a:solidFill>
                            <a:srgbClr val="000000"/>
                          </a:solidFill>
                          <a:latin typeface="DejaVu Sans"/>
                        </a:rPr>
                        <a:t>Ecotoxicity, freshwater</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Comparative Toxic Unit for ecosystems in CTUe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oAutofit/>
                    </a:bodyPr>
                    <a:p>
                      <a:pPr>
                        <a:lnSpc>
                          <a:spcPct val="100000"/>
                        </a:lnSpc>
                      </a:pPr>
                      <a:r>
                        <a:rPr b="0" lang="en-US" sz="900" spc="-1" strike="noStrike">
                          <a:solidFill>
                            <a:srgbClr val="000000"/>
                          </a:solidFill>
                          <a:latin typeface="DejaVu Sans"/>
                        </a:rPr>
                        <a:t>Resource depletion – minerals and metals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ADP ultimate reserves in Sb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60360">
                <a:tc>
                  <a:txBody>
                    <a:bodyPr lIns="90000" rIns="90000">
                      <a:noAutofit/>
                    </a:bodyPr>
                    <a:p>
                      <a:pPr>
                        <a:lnSpc>
                          <a:spcPct val="100000"/>
                        </a:lnSpc>
                      </a:pPr>
                      <a:r>
                        <a:rPr b="0" lang="en-US" sz="900" spc="-1" strike="noStrike">
                          <a:solidFill>
                            <a:srgbClr val="000000"/>
                          </a:solidFill>
                          <a:latin typeface="DejaVu Sans"/>
                        </a:rPr>
                        <a:t>Resource depletion – fossil energy carriers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ADP fossil in MJ</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oAutofit/>
                    </a:bodyPr>
                    <a:p>
                      <a:pPr>
                        <a:lnSpc>
                          <a:spcPct val="100000"/>
                        </a:lnSpc>
                      </a:pPr>
                      <a:r>
                        <a:rPr b="0" lang="en-US" sz="900" spc="-1" strike="noStrike">
                          <a:solidFill>
                            <a:srgbClr val="000000"/>
                          </a:solidFill>
                          <a:latin typeface="DejaVu Sans"/>
                        </a:rPr>
                        <a:t>Land use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Land occupation in m² * a</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nSpc>
                          <a:spcPct val="100000"/>
                        </a:lnSpc>
                      </a:pPr>
                      <a:r>
                        <a:rPr b="0" lang="en-US" sz="900" spc="-1" strike="noStrike">
                          <a:solidFill>
                            <a:srgbClr val="000000"/>
                          </a:solidFill>
                          <a:latin typeface="DejaVu Sans"/>
                        </a:rPr>
                        <a:t>Water scarcity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Scarcity-adjusted water use in m³</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sp>
        <p:nvSpPr>
          <p:cNvPr id="312" name="CustomShape 6"/>
          <p:cNvSpPr/>
          <p:nvPr/>
        </p:nvSpPr>
        <p:spPr>
          <a:xfrm>
            <a:off x="274320" y="6255360"/>
            <a:ext cx="111524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Table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
        <p:nvSpPr>
          <p:cNvPr id="313" name="CustomShape 7"/>
          <p:cNvSpPr/>
          <p:nvPr/>
        </p:nvSpPr>
        <p:spPr>
          <a:xfrm>
            <a:off x="274320" y="6003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4" name="CustomShape 1"/>
          <p:cNvSpPr/>
          <p:nvPr/>
        </p:nvSpPr>
        <p:spPr>
          <a:xfrm>
            <a:off x="335520" y="4406760"/>
            <a:ext cx="10739520" cy="13485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Lifecycle Inventory Analysis (LCI)</a:t>
            </a:r>
            <a:endParaRPr b="0" lang="en-US" sz="3000" spc="-1" strike="noStrike">
              <a:latin typeface="Arial"/>
            </a:endParaRPr>
          </a:p>
        </p:txBody>
      </p:sp>
      <p:sp>
        <p:nvSpPr>
          <p:cNvPr id="315" name="CustomShape 2"/>
          <p:cNvSpPr/>
          <p:nvPr/>
        </p:nvSpPr>
        <p:spPr>
          <a:xfrm>
            <a:off x="335520" y="2906640"/>
            <a:ext cx="10739520" cy="148644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6"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latin typeface="Arial"/>
            </a:endParaRPr>
          </a:p>
        </p:txBody>
      </p:sp>
      <p:sp>
        <p:nvSpPr>
          <p:cNvPr id="317" name="CustomShape 2"/>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Definitions</a:t>
            </a:r>
            <a:endParaRPr b="0" lang="en-US" sz="2200" spc="-1" strike="noStrike">
              <a:latin typeface="Arial"/>
            </a:endParaRPr>
          </a:p>
        </p:txBody>
      </p:sp>
      <p:sp>
        <p:nvSpPr>
          <p:cNvPr id="318" name="CustomShape 3"/>
          <p:cNvSpPr/>
          <p:nvPr/>
        </p:nvSpPr>
        <p:spPr>
          <a:xfrm>
            <a:off x="335520" y="1600200"/>
            <a:ext cx="11090880" cy="4695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 is the phase of lifecycle assessment involving the compilation and quantification of </a:t>
            </a: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for a product throughout it’s lifecycle.</a:t>
            </a:r>
            <a:endParaRPr b="0" lang="en-US" sz="1800" spc="-1" strike="noStrike">
              <a:latin typeface="Arial"/>
            </a:endParaRPr>
          </a:p>
        </p:txBody>
      </p:sp>
      <p:sp>
        <p:nvSpPr>
          <p:cNvPr id="319" name="CustomShape 4"/>
          <p:cNvSpPr/>
          <p:nvPr/>
        </p:nvSpPr>
        <p:spPr>
          <a:xfrm>
            <a:off x="274320" y="6003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latin typeface="Arial"/>
            </a:endParaRPr>
          </a:p>
        </p:txBody>
      </p:sp>
      <p:sp>
        <p:nvSpPr>
          <p:cNvPr id="321" name="CustomShape 2"/>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Definitions</a:t>
            </a:r>
            <a:endParaRPr b="0" lang="en-US" sz="2200" spc="-1" strike="noStrike">
              <a:latin typeface="Arial"/>
            </a:endParaRPr>
          </a:p>
        </p:txBody>
      </p:sp>
      <p:sp>
        <p:nvSpPr>
          <p:cNvPr id="322" name="CustomShape 3"/>
          <p:cNvSpPr/>
          <p:nvPr/>
        </p:nvSpPr>
        <p:spPr>
          <a:xfrm>
            <a:off x="335520" y="1600200"/>
            <a:ext cx="11090880" cy="4695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 is the phase of lifecycle assessment involving the compilation and quantification of </a:t>
            </a: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for a product throughout it’s lifecycle.</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are product, material or energy flows that enter or leave a </a:t>
            </a:r>
            <a:r>
              <a:rPr b="0" i="1" lang="en-GB" sz="1800" spc="-1" strike="noStrike">
                <a:solidFill>
                  <a:srgbClr val="000000"/>
                </a:solidFill>
                <a:latin typeface="DejaVu Sans"/>
                <a:ea typeface="DejaVu Sans"/>
              </a:rPr>
              <a:t>unit process.</a:t>
            </a:r>
            <a:endParaRPr b="0" lang="en-US" sz="1800" spc="-1" strike="noStrike">
              <a:latin typeface="Arial"/>
            </a:endParaRPr>
          </a:p>
        </p:txBody>
      </p:sp>
      <p:sp>
        <p:nvSpPr>
          <p:cNvPr id="323" name="CustomShape 4"/>
          <p:cNvSpPr/>
          <p:nvPr/>
        </p:nvSpPr>
        <p:spPr>
          <a:xfrm>
            <a:off x="274320" y="6003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4"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latin typeface="Arial"/>
            </a:endParaRPr>
          </a:p>
        </p:txBody>
      </p:sp>
      <p:sp>
        <p:nvSpPr>
          <p:cNvPr id="325" name="CustomShape 2"/>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Definitions</a:t>
            </a:r>
            <a:endParaRPr b="0" lang="en-US" sz="2200" spc="-1" strike="noStrike">
              <a:latin typeface="Arial"/>
            </a:endParaRPr>
          </a:p>
        </p:txBody>
      </p:sp>
      <p:sp>
        <p:nvSpPr>
          <p:cNvPr id="326" name="CustomShape 3"/>
          <p:cNvSpPr/>
          <p:nvPr/>
        </p:nvSpPr>
        <p:spPr>
          <a:xfrm>
            <a:off x="335520" y="1600200"/>
            <a:ext cx="11090880" cy="46951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 is the phase of lifecycle assessment involving the compilation and quantification of </a:t>
            </a: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for a product throughout it’s lifecycle.</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are product, material or energy flows that enter or leave a </a:t>
            </a:r>
            <a:r>
              <a:rPr b="0" i="1" lang="en-GB" sz="1800" spc="-1" strike="noStrike">
                <a:solidFill>
                  <a:srgbClr val="000000"/>
                </a:solidFill>
                <a:latin typeface="DejaVu Sans"/>
                <a:ea typeface="DejaVu Sans"/>
              </a:rPr>
              <a:t>unit process.</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a:t>
            </a:r>
            <a:r>
              <a:rPr b="0" i="1" lang="en-GB" sz="1800" spc="-1" strike="noStrike">
                <a:solidFill>
                  <a:srgbClr val="000000"/>
                </a:solidFill>
                <a:latin typeface="DejaVu Sans"/>
                <a:ea typeface="DejaVu Sans"/>
              </a:rPr>
              <a:t>Unit Process</a:t>
            </a:r>
            <a:r>
              <a:rPr b="0" lang="en-GB" sz="1800" spc="-1" strike="noStrike">
                <a:solidFill>
                  <a:srgbClr val="000000"/>
                </a:solidFill>
                <a:latin typeface="DejaVu Sans"/>
                <a:ea typeface="DejaVu Sans"/>
              </a:rPr>
              <a:t> is the smallest element considered in the life-cycle inventory analyis for which input and output data are quantified.</a:t>
            </a:r>
            <a:endParaRPr b="0" lang="en-US" sz="1800" spc="-1" strike="noStrike">
              <a:latin typeface="Arial"/>
            </a:endParaRPr>
          </a:p>
        </p:txBody>
      </p:sp>
      <p:sp>
        <p:nvSpPr>
          <p:cNvPr id="327" name="CustomShape 4"/>
          <p:cNvSpPr/>
          <p:nvPr/>
        </p:nvSpPr>
        <p:spPr>
          <a:xfrm>
            <a:off x="274320" y="6003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8"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latin typeface="Arial"/>
            </a:endParaRPr>
          </a:p>
        </p:txBody>
      </p:sp>
      <p:pic>
        <p:nvPicPr>
          <p:cNvPr id="329" name="" descr=""/>
          <p:cNvPicPr/>
          <p:nvPr/>
        </p:nvPicPr>
        <p:blipFill>
          <a:blip r:embed="rId1"/>
          <a:stretch/>
        </p:blipFill>
        <p:spPr>
          <a:xfrm>
            <a:off x="475920" y="2286000"/>
            <a:ext cx="5007240" cy="2801160"/>
          </a:xfrm>
          <a:prstGeom prst="rect">
            <a:avLst/>
          </a:prstGeom>
          <a:ln>
            <a:noFill/>
          </a:ln>
        </p:spPr>
      </p:pic>
      <p:pic>
        <p:nvPicPr>
          <p:cNvPr id="330" name="" descr=""/>
          <p:cNvPicPr/>
          <p:nvPr/>
        </p:nvPicPr>
        <p:blipFill>
          <a:blip r:embed="rId2"/>
          <a:stretch/>
        </p:blipFill>
        <p:spPr>
          <a:xfrm>
            <a:off x="5715000" y="2057400"/>
            <a:ext cx="6142680" cy="3664080"/>
          </a:xfrm>
          <a:prstGeom prst="rect">
            <a:avLst/>
          </a:prstGeom>
          <a:ln>
            <a:noFill/>
          </a:ln>
        </p:spPr>
      </p:pic>
      <p:sp>
        <p:nvSpPr>
          <p:cNvPr id="331" name="CustomShape 2"/>
          <p:cNvSpPr/>
          <p:nvPr/>
        </p:nvSpPr>
        <p:spPr>
          <a:xfrm>
            <a:off x="274320" y="6003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Images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3"/>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2"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latin typeface="Arial"/>
            </a:endParaRPr>
          </a:p>
        </p:txBody>
      </p:sp>
      <p:sp>
        <p:nvSpPr>
          <p:cNvPr id="333" name="CustomShape 2"/>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Overview</a:t>
            </a:r>
            <a:endParaRPr b="0" lang="en-US" sz="2200" spc="-1" strike="noStrike">
              <a:latin typeface="Arial"/>
            </a:endParaRPr>
          </a:p>
        </p:txBody>
      </p:sp>
      <p:pic>
        <p:nvPicPr>
          <p:cNvPr id="334" name="" descr=""/>
          <p:cNvPicPr/>
          <p:nvPr/>
        </p:nvPicPr>
        <p:blipFill>
          <a:blip r:embed="rId1"/>
          <a:stretch/>
        </p:blipFill>
        <p:spPr>
          <a:xfrm>
            <a:off x="3080160" y="1407960"/>
            <a:ext cx="5165640" cy="4761000"/>
          </a:xfrm>
          <a:prstGeom prst="rect">
            <a:avLst/>
          </a:prstGeom>
          <a:ln>
            <a:noFill/>
          </a:ln>
        </p:spPr>
      </p:pic>
      <p:sp>
        <p:nvSpPr>
          <p:cNvPr id="335" name="CustomShape 3"/>
          <p:cNvSpPr/>
          <p:nvPr/>
        </p:nvSpPr>
        <p:spPr>
          <a:xfrm>
            <a:off x="274320" y="6435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Image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6"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latin typeface="Arial"/>
            </a:endParaRPr>
          </a:p>
        </p:txBody>
      </p:sp>
      <p:sp>
        <p:nvSpPr>
          <p:cNvPr id="337" name="CustomShape 2"/>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Preparing for data collection</a:t>
            </a:r>
            <a:endParaRPr b="0" lang="en-US" sz="2200" spc="-1" strike="noStrike">
              <a:latin typeface="Arial"/>
            </a:endParaRPr>
          </a:p>
        </p:txBody>
      </p:sp>
      <p:graphicFrame>
        <p:nvGraphicFramePr>
          <p:cNvPr id="338" name="Table 3"/>
          <p:cNvGraphicFramePr/>
          <p:nvPr/>
        </p:nvGraphicFramePr>
        <p:xfrm>
          <a:off x="381960" y="2037960"/>
          <a:ext cx="5075280" cy="3921120"/>
        </p:xfrm>
        <a:graphic>
          <a:graphicData uri="http://schemas.openxmlformats.org/drawingml/2006/table">
            <a:tbl>
              <a:tblPr/>
              <a:tblGrid>
                <a:gridCol w="1163520"/>
                <a:gridCol w="712440"/>
                <a:gridCol w="806040"/>
                <a:gridCol w="1359000"/>
                <a:gridCol w="1034640"/>
              </a:tblGrid>
              <a:tr h="226080">
                <a:tc>
                  <a:txBody>
                    <a:bodyPr lIns="90000" rIns="90000">
                      <a:noAutofit/>
                    </a:bodyPr>
                    <a:p>
                      <a:pPr>
                        <a:lnSpc>
                          <a:spcPct val="100000"/>
                        </a:lnSpc>
                      </a:pPr>
                      <a:r>
                        <a:rPr b="0" lang="en-US" sz="900" spc="-1" strike="noStrike">
                          <a:solidFill>
                            <a:srgbClr val="000000"/>
                          </a:solidFill>
                          <a:latin typeface="DejaVu Sans"/>
                        </a:rPr>
                        <a:t>Completed by: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gridSpan="4">
                  <a:txBody>
                    <a:bodyPr lIns="90000" rIns="90000">
                      <a:noAutofit/>
                    </a:bodyPr>
                    <a:p>
                      <a:pPr>
                        <a:lnSpc>
                          <a:spcPct val="100000"/>
                        </a:lnSpc>
                      </a:pPr>
                      <a:r>
                        <a:rPr b="0" lang="en-US" sz="900" spc="-1" strike="noStrike">
                          <a:solidFill>
                            <a:srgbClr val="000000"/>
                          </a:solidFill>
                          <a:latin typeface="DejaVu Sans"/>
                        </a:rPr>
                        <a:t>Date of completion: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hMerge="1">
                  <a:tcPr marL="90000" marR="90000">
                    <a:solidFill>
                      <a:srgbClr val="729fcf"/>
                    </a:solidFill>
                  </a:tcPr>
                </a:tc>
                <a:tc hMerge="1">
                  <a:tcPr marL="90000" marR="90000">
                    <a:solidFill>
                      <a:srgbClr val="729fcf"/>
                    </a:solidFill>
                  </a:tcPr>
                </a:tc>
                <a:tc hMerge="1">
                  <a:tcPr marL="90000" marR="90000">
                    <a:solidFill>
                      <a:srgbClr val="729fcf"/>
                    </a:solidFill>
                  </a:tcPr>
                </a:tc>
              </a:tr>
              <a:tr h="360360">
                <a:tc>
                  <a:txBody>
                    <a:bodyPr lIns="90000" rIns="90000">
                      <a:noAutofit/>
                    </a:bodyPr>
                    <a:p>
                      <a:pPr>
                        <a:lnSpc>
                          <a:spcPct val="100000"/>
                        </a:lnSpc>
                      </a:pPr>
                      <a:r>
                        <a:rPr b="0" lang="en-US" sz="900" spc="-1" strike="noStrike">
                          <a:solidFill>
                            <a:srgbClr val="000000"/>
                          </a:solidFill>
                          <a:latin typeface="DejaVu Sans"/>
                        </a:rPr>
                        <a:t>Unit process identification: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gridSpan="4">
                  <a:txBody>
                    <a:bodyPr lIns="90000" rIns="90000">
                      <a:noAutofit/>
                    </a:bodyPr>
                    <a:p>
                      <a:pPr>
                        <a:lnSpc>
                          <a:spcPct val="100000"/>
                        </a:lnSpc>
                      </a:pPr>
                      <a:r>
                        <a:rPr b="0" lang="en-US" sz="900" spc="-1" strike="noStrike">
                          <a:solidFill>
                            <a:srgbClr val="000000"/>
                          </a:solidFill>
                          <a:latin typeface="DejaVu Sans"/>
                        </a:rPr>
                        <a:t>Reporting location: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hMerge="1">
                  <a:tcPr marL="90000" marR="90000">
                    <a:solidFill>
                      <a:srgbClr val="729fcf"/>
                    </a:solidFill>
                  </a:tcPr>
                </a:tc>
                <a:tc hMerge="1">
                  <a:tcPr marL="90000" marR="90000">
                    <a:solidFill>
                      <a:srgbClr val="729fcf"/>
                    </a:solidFill>
                  </a:tcPr>
                </a:tc>
                <a:tc hMerge="1">
                  <a:tcPr marL="90000" marR="90000">
                    <a:solidFill>
                      <a:srgbClr val="729fcf"/>
                    </a:solidFill>
                  </a:tcPr>
                </a:tc>
              </a:tr>
              <a:tr h="360360">
                <a:tc>
                  <a:txBody>
                    <a:bodyPr lIns="90000" rIns="90000">
                      <a:noAutofit/>
                    </a:bodyPr>
                    <a:p>
                      <a:pPr>
                        <a:lnSpc>
                          <a:spcPct val="100000"/>
                        </a:lnSpc>
                      </a:pPr>
                      <a:r>
                        <a:rPr b="0" lang="en-US" sz="900" spc="-1" strike="noStrike">
                          <a:solidFill>
                            <a:srgbClr val="000000"/>
                          </a:solidFill>
                          <a:latin typeface="DejaVu Sans"/>
                        </a:rPr>
                        <a:t>Time period: Year</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Starting month:</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gridSpan="3">
                  <a:txBody>
                    <a:bodyPr lIns="90000" rIns="90000">
                      <a:noAutofit/>
                    </a:bodyPr>
                    <a:p>
                      <a:pPr>
                        <a:lnSpc>
                          <a:spcPct val="100000"/>
                        </a:lnSpc>
                      </a:pPr>
                      <a:r>
                        <a:rPr b="0" lang="en-US" sz="900" spc="-1" strike="noStrike">
                          <a:solidFill>
                            <a:srgbClr val="000000"/>
                          </a:solidFill>
                          <a:latin typeface="DejaVu Sans"/>
                        </a:rPr>
                        <a:t>Ending month:</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hMerge="1">
                  <a:tcPr marL="90000" marR="90000">
                    <a:solidFill>
                      <a:srgbClr val="729fcf"/>
                    </a:solidFill>
                  </a:tcPr>
                </a:tc>
                <a:tc hMerge="1">
                  <a:tcPr marL="90000" marR="90000">
                    <a:solidFill>
                      <a:srgbClr val="729fcf"/>
                    </a:solidFill>
                  </a:tcPr>
                </a:tc>
              </a:tr>
              <a:tr h="226080">
                <a:tc gridSpan="5">
                  <a:txBody>
                    <a:bodyPr lIns="90000" rIns="90000">
                      <a:noAutofit/>
                    </a:bodyPr>
                    <a:p>
                      <a:pPr>
                        <a:lnSpc>
                          <a:spcPct val="100000"/>
                        </a:lnSpc>
                      </a:pPr>
                      <a:r>
                        <a:rPr b="0" i="1" lang="en-US" sz="900" spc="-1" strike="noStrike">
                          <a:solidFill>
                            <a:srgbClr val="000000"/>
                          </a:solidFill>
                          <a:latin typeface="DejaVu Sans"/>
                        </a:rPr>
                        <a:t>Description of unit process: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hMerge="1">
                  <a:tcPr marL="90000" marR="90000">
                    <a:solidFill>
                      <a:srgbClr val="729fcf"/>
                    </a:solidFill>
                  </a:tcPr>
                </a:tc>
                <a:tc hMerge="1">
                  <a:tcPr marL="90000" marR="90000">
                    <a:solidFill>
                      <a:srgbClr val="729fcf"/>
                    </a:solidFill>
                  </a:tcPr>
                </a:tc>
                <a:tc hMerge="1">
                  <a:tcPr marL="90000" marR="90000">
                    <a:solidFill>
                      <a:srgbClr val="729fcf"/>
                    </a:solidFill>
                  </a:tcPr>
                </a:tc>
                <a:tc hMerge="1">
                  <a:tcPr marL="90000" marR="90000">
                    <a:solidFill>
                      <a:srgbClr val="729fcf"/>
                    </a:solidFill>
                  </a:tcPr>
                </a:tc>
              </a:tr>
              <a:tr h="494640">
                <a:tc>
                  <a:txBody>
                    <a:bodyPr lIns="90000" rIns="90000">
                      <a:noAutofit/>
                    </a:bodyPr>
                    <a:p>
                      <a:pPr>
                        <a:lnSpc>
                          <a:spcPct val="100000"/>
                        </a:lnSpc>
                      </a:pPr>
                      <a:r>
                        <a:rPr b="0" lang="en-US" sz="900" spc="-1" strike="noStrike">
                          <a:solidFill>
                            <a:srgbClr val="000000"/>
                          </a:solidFill>
                          <a:latin typeface="DejaVu Sans"/>
                        </a:rPr>
                        <a:t>Material inputs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Units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Quantity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Description of  sampling procedures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Origin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60360">
                <a:tc>
                  <a:txBody>
                    <a:bodyPr lIns="90000" rIns="90000">
                      <a:noAutofit/>
                    </a:bodyPr>
                    <a:p>
                      <a:pPr>
                        <a:lnSpc>
                          <a:spcPct val="100000"/>
                        </a:lnSpc>
                      </a:pPr>
                      <a:r>
                        <a:rPr b="0" lang="en-US" sz="900" spc="-1" strike="noStrike">
                          <a:solidFill>
                            <a:srgbClr val="000000"/>
                          </a:solidFill>
                          <a:latin typeface="DejaVu Sans"/>
                        </a:rPr>
                        <a:t>Water consumption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Units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Quantity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494640">
                <a:tc>
                  <a:txBody>
                    <a:bodyPr lIns="90000" rIns="90000">
                      <a:noAutofit/>
                    </a:bodyPr>
                    <a:p>
                      <a:pPr>
                        <a:lnSpc>
                          <a:spcPct val="100000"/>
                        </a:lnSpc>
                      </a:pPr>
                      <a:r>
                        <a:rPr b="0" lang="en-US" sz="900" spc="-1" strike="noStrike">
                          <a:solidFill>
                            <a:srgbClr val="000000"/>
                          </a:solidFill>
                          <a:latin typeface="DejaVu Sans"/>
                        </a:rPr>
                        <a:t>Energy Inputs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Units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Quantity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Description of sampling procedures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Origin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494640">
                <a:tc>
                  <a:txBody>
                    <a:bodyPr lIns="90000" rIns="90000">
                      <a:noAutofit/>
                    </a:bodyPr>
                    <a:p>
                      <a:pPr>
                        <a:lnSpc>
                          <a:spcPct val="100000"/>
                        </a:lnSpc>
                      </a:pPr>
                      <a:r>
                        <a:rPr b="0" lang="en-US" sz="900" spc="-1" strike="noStrike">
                          <a:solidFill>
                            <a:srgbClr val="000000"/>
                          </a:solidFill>
                          <a:latin typeface="DejaVu Sans"/>
                        </a:rPr>
                        <a:t>Material outputs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Units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Quantity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Description of sampling procedures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Destination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bl>
          </a:graphicData>
        </a:graphic>
      </p:graphicFrame>
      <p:pic>
        <p:nvPicPr>
          <p:cNvPr id="339" name="" descr=""/>
          <p:cNvPicPr/>
          <p:nvPr/>
        </p:nvPicPr>
        <p:blipFill>
          <a:blip r:embed="rId1"/>
          <a:stretch/>
        </p:blipFill>
        <p:spPr>
          <a:xfrm>
            <a:off x="6320160" y="1623960"/>
            <a:ext cx="5165640" cy="4761000"/>
          </a:xfrm>
          <a:prstGeom prst="rect">
            <a:avLst/>
          </a:prstGeom>
          <a:ln>
            <a:noFill/>
          </a:ln>
        </p:spPr>
      </p:pic>
      <p:sp>
        <p:nvSpPr>
          <p:cNvPr id="340" name="CustomShape 4"/>
          <p:cNvSpPr/>
          <p:nvPr/>
        </p:nvSpPr>
        <p:spPr>
          <a:xfrm>
            <a:off x="274320" y="6435360"/>
            <a:ext cx="1138212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Image and table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CustomShape 1"/>
          <p:cNvSpPr/>
          <p:nvPr/>
        </p:nvSpPr>
        <p:spPr>
          <a:xfrm>
            <a:off x="335520" y="4406760"/>
            <a:ext cx="10733400" cy="13424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Exercise E03 – Favorite Fruit/Vegetable</a:t>
            </a:r>
            <a:endParaRPr b="0" lang="en-US" sz="3000" spc="-1" strike="noStrike">
              <a:latin typeface="Arial"/>
            </a:endParaRPr>
          </a:p>
        </p:txBody>
      </p:sp>
      <p:sp>
        <p:nvSpPr>
          <p:cNvPr id="227" name="CustomShape 2"/>
          <p:cNvSpPr/>
          <p:nvPr/>
        </p:nvSpPr>
        <p:spPr>
          <a:xfrm>
            <a:off x="335520" y="2906640"/>
            <a:ext cx="10733400" cy="14803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1"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latin typeface="Arial"/>
            </a:endParaRPr>
          </a:p>
        </p:txBody>
      </p:sp>
      <p:sp>
        <p:nvSpPr>
          <p:cNvPr id="342" name="CustomShape 2"/>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Data collection and validation</a:t>
            </a:r>
            <a:endParaRPr b="0" lang="en-US" sz="2200" spc="-1" strike="noStrike">
              <a:latin typeface="Arial"/>
            </a:endParaRPr>
          </a:p>
        </p:txBody>
      </p:sp>
      <p:sp>
        <p:nvSpPr>
          <p:cNvPr id="343" name="CustomShape 3"/>
          <p:cNvSpPr/>
          <p:nvPr/>
        </p:nvSpPr>
        <p:spPr>
          <a:xfrm>
            <a:off x="335520" y="1268280"/>
            <a:ext cx="49168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Data must be validated to confirm and provide evidence for data quality requirements, both during and after the data collection process. </a:t>
            </a:r>
            <a:endParaRPr b="0" lang="en-US" sz="1800" spc="-1" strike="noStrike">
              <a:latin typeface="Arial"/>
            </a:endParaRPr>
          </a:p>
          <a:p>
            <a:pPr>
              <a:lnSpc>
                <a:spcPct val="100000"/>
              </a:lnSpc>
              <a:spcBef>
                <a:spcPts val="360"/>
              </a:spcBef>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This can also involve establishing mass and energy balances.</a:t>
            </a:r>
            <a:endParaRPr b="0" lang="en-US" sz="1800" spc="-1" strike="noStrike">
              <a:latin typeface="Arial"/>
            </a:endParaRPr>
          </a:p>
          <a:p>
            <a:pPr>
              <a:lnSpc>
                <a:spcPct val="100000"/>
              </a:lnSpc>
              <a:spcBef>
                <a:spcPts val="360"/>
              </a:spcBef>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Obvious anomalies can necessitate collecting alternative data.</a:t>
            </a:r>
            <a:endParaRPr b="0" lang="en-US" sz="1800" spc="-1" strike="noStrike">
              <a:latin typeface="Arial"/>
            </a:endParaRPr>
          </a:p>
        </p:txBody>
      </p:sp>
      <p:pic>
        <p:nvPicPr>
          <p:cNvPr id="344" name="" descr=""/>
          <p:cNvPicPr/>
          <p:nvPr/>
        </p:nvPicPr>
        <p:blipFill>
          <a:blip r:embed="rId1"/>
          <a:stretch/>
        </p:blipFill>
        <p:spPr>
          <a:xfrm>
            <a:off x="6320160" y="1623960"/>
            <a:ext cx="5165640" cy="4761000"/>
          </a:xfrm>
          <a:prstGeom prst="rect">
            <a:avLst/>
          </a:prstGeom>
          <a:ln>
            <a:noFill/>
          </a:ln>
        </p:spPr>
      </p:pic>
      <p:sp>
        <p:nvSpPr>
          <p:cNvPr id="345" name="CustomShape 4"/>
          <p:cNvSpPr/>
          <p:nvPr/>
        </p:nvSpPr>
        <p:spPr>
          <a:xfrm>
            <a:off x="274320" y="6435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6"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latin typeface="Arial"/>
            </a:endParaRPr>
          </a:p>
        </p:txBody>
      </p:sp>
      <p:sp>
        <p:nvSpPr>
          <p:cNvPr id="347" name="CustomShape 2"/>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latin typeface="Arial"/>
            </a:endParaRPr>
          </a:p>
        </p:txBody>
      </p:sp>
      <p:sp>
        <p:nvSpPr>
          <p:cNvPr id="348" name="CustomShape 3"/>
          <p:cNvSpPr/>
          <p:nvPr/>
        </p:nvSpPr>
        <p:spPr>
          <a:xfrm>
            <a:off x="335520" y="1268280"/>
            <a:ext cx="560484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Based on the flow chart and the flows between unit processes, the flows of all unit processes are related to the reference flow.</a:t>
            </a:r>
            <a:endParaRPr b="0" lang="en-US" sz="1800" spc="-1" strike="noStrike">
              <a:latin typeface="Arial"/>
            </a:endParaRPr>
          </a:p>
          <a:p>
            <a:pPr>
              <a:lnSpc>
                <a:spcPct val="100000"/>
              </a:lnSpc>
              <a:spcBef>
                <a:spcPts val="360"/>
              </a:spcBef>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calculation should result in all system input and output data being referenced to the functional unit.</a:t>
            </a:r>
            <a:endParaRPr b="0" lang="en-US" sz="1800" spc="-1" strike="noStrike">
              <a:latin typeface="Arial"/>
            </a:endParaRPr>
          </a:p>
          <a:p>
            <a:pPr>
              <a:lnSpc>
                <a:spcPct val="100000"/>
              </a:lnSpc>
              <a:spcBef>
                <a:spcPts val="360"/>
              </a:spcBef>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Recall: </a:t>
            </a:r>
            <a:r>
              <a:rPr b="0" lang="en-GB" sz="1800" spc="-1" strike="noStrike">
                <a:solidFill>
                  <a:srgbClr val="000000"/>
                </a:solidFill>
                <a:latin typeface="DejaVu Sans"/>
                <a:ea typeface="DejaVu Sans"/>
              </a:rPr>
              <a:t>the reference flow is a measure of the outputs from processes in a given product system required to fulfil the function expressed by the functional unit.</a:t>
            </a:r>
            <a:endParaRPr b="0" lang="en-US" sz="1800" spc="-1" strike="noStrike">
              <a:latin typeface="Arial"/>
            </a:endParaRPr>
          </a:p>
        </p:txBody>
      </p:sp>
      <p:pic>
        <p:nvPicPr>
          <p:cNvPr id="349" name="" descr=""/>
          <p:cNvPicPr/>
          <p:nvPr/>
        </p:nvPicPr>
        <p:blipFill>
          <a:blip r:embed="rId1"/>
          <a:stretch/>
        </p:blipFill>
        <p:spPr>
          <a:xfrm>
            <a:off x="6320160" y="1623960"/>
            <a:ext cx="5165640" cy="4761000"/>
          </a:xfrm>
          <a:prstGeom prst="rect">
            <a:avLst/>
          </a:prstGeom>
          <a:ln>
            <a:noFill/>
          </a:ln>
        </p:spPr>
      </p:pic>
      <p:sp>
        <p:nvSpPr>
          <p:cNvPr id="350" name="CustomShape 4"/>
          <p:cNvSpPr/>
          <p:nvPr/>
        </p:nvSpPr>
        <p:spPr>
          <a:xfrm>
            <a:off x="274320" y="6435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1"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latin typeface="Arial"/>
            </a:endParaRPr>
          </a:p>
        </p:txBody>
      </p:sp>
      <p:sp>
        <p:nvSpPr>
          <p:cNvPr id="352" name="CustomShape 2"/>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latin typeface="Arial"/>
            </a:endParaRPr>
          </a:p>
        </p:txBody>
      </p:sp>
      <p:sp>
        <p:nvSpPr>
          <p:cNvPr id="353" name="CustomShape 3"/>
          <p:cNvSpPr/>
          <p:nvPr/>
        </p:nvSpPr>
        <p:spPr>
          <a:xfrm>
            <a:off x="335520" y="1268280"/>
            <a:ext cx="49168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 the example of a truck, a specific transport scenario would be defined in the study that uses the data set for the specific truck used, ensuring again a clear identification and quantification.</a:t>
            </a:r>
            <a:endParaRPr b="0" lang="en-US" sz="1800" spc="-1" strike="noStrike">
              <a:latin typeface="Arial"/>
            </a:endParaRPr>
          </a:p>
          <a:p>
            <a:pPr>
              <a:lnSpc>
                <a:spcPct val="100000"/>
              </a:lnSpc>
              <a:spcBef>
                <a:spcPts val="360"/>
              </a:spcBef>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the transport scenario “150 km overland transport of bulk sand transport at 90 % load factor” with the quantity and unit of e.g. 1 t*km and the data set “Truck bulk transport; Euro 0, 1, 2, 3, 4 transport mix; 22 t total weight, 17.3 t max payload”.</a:t>
            </a:r>
            <a:endParaRPr b="0" lang="en-US" sz="1800" spc="-1" strike="noStrike">
              <a:latin typeface="Arial"/>
            </a:endParaRPr>
          </a:p>
        </p:txBody>
      </p:sp>
      <p:pic>
        <p:nvPicPr>
          <p:cNvPr id="354" name="" descr=""/>
          <p:cNvPicPr/>
          <p:nvPr/>
        </p:nvPicPr>
        <p:blipFill>
          <a:blip r:embed="rId1"/>
          <a:stretch/>
        </p:blipFill>
        <p:spPr>
          <a:xfrm>
            <a:off x="6320160" y="1623960"/>
            <a:ext cx="5165640" cy="4761000"/>
          </a:xfrm>
          <a:prstGeom prst="rect">
            <a:avLst/>
          </a:prstGeom>
          <a:ln>
            <a:noFill/>
          </a:ln>
        </p:spPr>
      </p:pic>
      <p:sp>
        <p:nvSpPr>
          <p:cNvPr id="355" name="CustomShape 4"/>
          <p:cNvSpPr/>
          <p:nvPr/>
        </p:nvSpPr>
        <p:spPr>
          <a:xfrm>
            <a:off x="274320" y="6363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6"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latin typeface="Arial"/>
            </a:endParaRPr>
          </a:p>
        </p:txBody>
      </p:sp>
      <p:sp>
        <p:nvSpPr>
          <p:cNvPr id="357" name="CustomShape 2"/>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Refining the system boundary</a:t>
            </a:r>
            <a:endParaRPr b="0" lang="en-US" sz="2200" spc="-1" strike="noStrike">
              <a:latin typeface="Arial"/>
            </a:endParaRPr>
          </a:p>
        </p:txBody>
      </p:sp>
      <p:sp>
        <p:nvSpPr>
          <p:cNvPr id="358" name="CustomShape 3"/>
          <p:cNvSpPr/>
          <p:nvPr/>
        </p:nvSpPr>
        <p:spPr>
          <a:xfrm>
            <a:off x="335520" y="1268280"/>
            <a:ext cx="491688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initial system boundary is revised, in accordance with the cut-off criteria established before.</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Further analysis may result in:</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Exclusion of life cycle stages or unit processes if they lack significance</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Exclusion of inputs or outputs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Inclusion of new unit processes, inputs and outputs that are shown to be more significant than estimated before.</a:t>
            </a:r>
            <a:endParaRPr b="0" lang="en-US" sz="1800" spc="-1" strike="noStrike">
              <a:latin typeface="Arial"/>
            </a:endParaRPr>
          </a:p>
        </p:txBody>
      </p:sp>
      <p:pic>
        <p:nvPicPr>
          <p:cNvPr id="359" name="" descr=""/>
          <p:cNvPicPr/>
          <p:nvPr/>
        </p:nvPicPr>
        <p:blipFill>
          <a:blip r:embed="rId1"/>
          <a:stretch/>
        </p:blipFill>
        <p:spPr>
          <a:xfrm>
            <a:off x="6320160" y="1623960"/>
            <a:ext cx="5165640" cy="4761000"/>
          </a:xfrm>
          <a:prstGeom prst="rect">
            <a:avLst/>
          </a:prstGeom>
          <a:ln>
            <a:noFill/>
          </a:ln>
        </p:spPr>
      </p:pic>
      <p:sp>
        <p:nvSpPr>
          <p:cNvPr id="360" name="CustomShape 4"/>
          <p:cNvSpPr/>
          <p:nvPr/>
        </p:nvSpPr>
        <p:spPr>
          <a:xfrm>
            <a:off x="274320" y="6363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1"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latin typeface="Arial"/>
            </a:endParaRPr>
          </a:p>
        </p:txBody>
      </p:sp>
      <p:sp>
        <p:nvSpPr>
          <p:cNvPr id="362" name="CustomShape 2"/>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latin typeface="Arial"/>
            </a:endParaRPr>
          </a:p>
        </p:txBody>
      </p:sp>
      <p:sp>
        <p:nvSpPr>
          <p:cNvPr id="363" name="CustomShape 3"/>
          <p:cNvSpPr/>
          <p:nvPr/>
        </p:nvSpPr>
        <p:spPr>
          <a:xfrm>
            <a:off x="335520" y="1268280"/>
            <a:ext cx="1063332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phase of life cycle assessment aimed at understanding and evaluating the magnitude and significance of the potential environmental impacts for a product system throughout the life cycle of the product.</a:t>
            </a:r>
            <a:endParaRPr b="0" lang="en-US" sz="1800" spc="-1" strike="noStrike">
              <a:latin typeface="Arial"/>
            </a:endParaRPr>
          </a:p>
        </p:txBody>
      </p:sp>
      <p:sp>
        <p:nvSpPr>
          <p:cNvPr id="364" name="CustomShape 4"/>
          <p:cNvSpPr/>
          <p:nvPr/>
        </p:nvSpPr>
        <p:spPr>
          <a:xfrm>
            <a:off x="274320" y="6255360"/>
            <a:ext cx="111524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
        <p:nvSpPr>
          <p:cNvPr id="365" name="CustomShape 5"/>
          <p:cNvSpPr/>
          <p:nvPr/>
        </p:nvSpPr>
        <p:spPr>
          <a:xfrm>
            <a:off x="274320" y="6003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6"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latin typeface="Arial"/>
            </a:endParaRPr>
          </a:p>
        </p:txBody>
      </p:sp>
      <p:sp>
        <p:nvSpPr>
          <p:cNvPr id="367" name="CustomShape 2"/>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Elements of LCIA</a:t>
            </a:r>
            <a:endParaRPr b="0" lang="en-US" sz="2200" spc="-1" strike="noStrike">
              <a:latin typeface="Arial"/>
            </a:endParaRPr>
          </a:p>
        </p:txBody>
      </p:sp>
      <p:pic>
        <p:nvPicPr>
          <p:cNvPr id="368" name="" descr=""/>
          <p:cNvPicPr/>
          <p:nvPr/>
        </p:nvPicPr>
        <p:blipFill>
          <a:blip r:embed="rId1"/>
          <a:stretch/>
        </p:blipFill>
        <p:spPr>
          <a:xfrm>
            <a:off x="522720" y="1704960"/>
            <a:ext cx="4731840" cy="4590360"/>
          </a:xfrm>
          <a:prstGeom prst="rect">
            <a:avLst/>
          </a:prstGeom>
          <a:ln>
            <a:noFill/>
          </a:ln>
        </p:spPr>
      </p:pic>
      <p:pic>
        <p:nvPicPr>
          <p:cNvPr id="369" name="" descr=""/>
          <p:cNvPicPr/>
          <p:nvPr/>
        </p:nvPicPr>
        <p:blipFill>
          <a:blip r:embed="rId2"/>
          <a:stretch/>
        </p:blipFill>
        <p:spPr>
          <a:xfrm>
            <a:off x="6145920" y="1655280"/>
            <a:ext cx="5509440" cy="4056480"/>
          </a:xfrm>
          <a:prstGeom prst="rect">
            <a:avLst/>
          </a:prstGeom>
          <a:ln>
            <a:noFill/>
          </a:ln>
        </p:spPr>
      </p:pic>
      <p:sp>
        <p:nvSpPr>
          <p:cNvPr id="370" name="CustomShape 3"/>
          <p:cNvSpPr/>
          <p:nvPr/>
        </p:nvSpPr>
        <p:spPr>
          <a:xfrm>
            <a:off x="274320" y="6471360"/>
            <a:ext cx="111524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3"/>
              </a:rPr>
              <a:t>Link</a:t>
            </a:r>
            <a:r>
              <a:rPr b="0" lang="en-US" sz="900" spc="-1" strike="noStrike">
                <a:solidFill>
                  <a:srgbClr val="a6a6a6"/>
                </a:solidFill>
                <a:latin typeface="Roboto"/>
                <a:ea typeface="Roboto"/>
              </a:rPr>
              <a:t>)</a:t>
            </a:r>
            <a:endParaRPr b="0" lang="en-US" sz="900" spc="-1" strike="noStrike">
              <a:latin typeface="Arial"/>
            </a:endParaRPr>
          </a:p>
        </p:txBody>
      </p:sp>
      <p:sp>
        <p:nvSpPr>
          <p:cNvPr id="371" name="CustomShape 4"/>
          <p:cNvSpPr/>
          <p:nvPr/>
        </p:nvSpPr>
        <p:spPr>
          <a:xfrm>
            <a:off x="274320" y="6291360"/>
            <a:ext cx="1115352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Images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4"/>
              </a:rPr>
              <a:t>https://www.iso.org/standard/37456.html</a:t>
            </a:r>
            <a:r>
              <a:rPr b="0" lang="en-US" sz="900" spc="-1" strike="noStrike">
                <a:solidFill>
                  <a:srgbClr val="a6a6a6"/>
                </a:solidFill>
                <a:latin typeface="Roboto"/>
                <a:ea typeface="Roboto"/>
              </a:rPr>
              <a:t>) and</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2"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latin typeface="Arial"/>
            </a:endParaRPr>
          </a:p>
        </p:txBody>
      </p:sp>
      <p:sp>
        <p:nvSpPr>
          <p:cNvPr id="373" name="CustomShape 2"/>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Elements of LCIA</a:t>
            </a:r>
            <a:endParaRPr b="0" lang="en-US" sz="2200" spc="-1" strike="noStrike">
              <a:latin typeface="Arial"/>
            </a:endParaRPr>
          </a:p>
        </p:txBody>
      </p:sp>
      <p:graphicFrame>
        <p:nvGraphicFramePr>
          <p:cNvPr id="374" name="Table 3"/>
          <p:cNvGraphicFramePr/>
          <p:nvPr/>
        </p:nvGraphicFramePr>
        <p:xfrm>
          <a:off x="5963400" y="2308680"/>
          <a:ext cx="5237640" cy="3176640"/>
        </p:xfrm>
        <a:graphic>
          <a:graphicData uri="http://schemas.openxmlformats.org/drawingml/2006/table">
            <a:tbl>
              <a:tblPr/>
              <a:tblGrid>
                <a:gridCol w="2125440"/>
                <a:gridCol w="3112560"/>
              </a:tblGrid>
              <a:tr h="253440">
                <a:tc>
                  <a:txBody>
                    <a:bodyPr lIns="90000" rIns="90000">
                      <a:noAutofit/>
                    </a:bodyPr>
                    <a:p>
                      <a:pPr>
                        <a:lnSpc>
                          <a:spcPct val="100000"/>
                        </a:lnSpc>
                      </a:pPr>
                      <a:r>
                        <a:rPr b="1" lang="en-US" sz="900" spc="-1" strike="noStrike">
                          <a:solidFill>
                            <a:srgbClr val="000000"/>
                          </a:solidFill>
                          <a:latin typeface="DejaVu Sans"/>
                        </a:rPr>
                        <a:t>Term</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nSpc>
                          <a:spcPct val="100000"/>
                        </a:lnSpc>
                      </a:pPr>
                      <a:r>
                        <a:rPr b="1" lang="en-US" sz="900" spc="-1" strike="noStrike">
                          <a:solidFill>
                            <a:srgbClr val="000000"/>
                          </a:solidFill>
                          <a:latin typeface="DejaVu Sans"/>
                        </a:rPr>
                        <a:t>Example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253440">
                <a:tc>
                  <a:txBody>
                    <a:bodyPr lIns="90000" rIns="90000">
                      <a:noAutofit/>
                    </a:bodyPr>
                    <a:p>
                      <a:pPr>
                        <a:lnSpc>
                          <a:spcPct val="100000"/>
                        </a:lnSpc>
                      </a:pPr>
                      <a:r>
                        <a:rPr b="0" lang="en-US" sz="900" spc="-1" strike="noStrike">
                          <a:solidFill>
                            <a:srgbClr val="000000"/>
                          </a:solidFill>
                          <a:latin typeface="DejaVu Sans"/>
                        </a:rPr>
                        <a:t>Impact Category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Climate change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53440">
                <a:tc>
                  <a:txBody>
                    <a:bodyPr lIns="90000" rIns="90000">
                      <a:noAutofit/>
                    </a:bodyPr>
                    <a:p>
                      <a:pPr>
                        <a:lnSpc>
                          <a:spcPct val="100000"/>
                        </a:lnSpc>
                      </a:pPr>
                      <a:r>
                        <a:rPr b="0" lang="en-US" sz="900" spc="-1" strike="noStrike">
                          <a:solidFill>
                            <a:srgbClr val="000000"/>
                          </a:solidFill>
                          <a:latin typeface="DejaVu Sans"/>
                        </a:rPr>
                        <a:t>LCI results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Amount of a greenhouse gas per functional unit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402480">
                <a:tc>
                  <a:txBody>
                    <a:bodyPr lIns="90000" rIns="90000">
                      <a:noAutofit/>
                    </a:bodyPr>
                    <a:p>
                      <a:pPr>
                        <a:lnSpc>
                          <a:spcPct val="100000"/>
                        </a:lnSpc>
                      </a:pPr>
                      <a:r>
                        <a:rPr b="0" lang="en-US" sz="900" spc="-1" strike="noStrike">
                          <a:solidFill>
                            <a:srgbClr val="000000"/>
                          </a:solidFill>
                          <a:latin typeface="DejaVu Sans"/>
                        </a:rPr>
                        <a:t>Characterization model</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Baseline model of 100 years of the Intergovernmental Panel on Climate Change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53440">
                <a:tc>
                  <a:txBody>
                    <a:bodyPr lIns="90000" rIns="90000">
                      <a:noAutofit/>
                    </a:bodyPr>
                    <a:p>
                      <a:pPr>
                        <a:lnSpc>
                          <a:spcPct val="100000"/>
                        </a:lnSpc>
                      </a:pPr>
                      <a:r>
                        <a:rPr b="0" lang="en-US" sz="900" spc="-1" strike="noStrike">
                          <a:solidFill>
                            <a:srgbClr val="000000"/>
                          </a:solidFill>
                          <a:latin typeface="DejaVu Sans"/>
                        </a:rPr>
                        <a:t>Category indicator</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Infrared radiative forcing (W/m²)</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402480">
                <a:tc>
                  <a:txBody>
                    <a:bodyPr lIns="90000" rIns="90000">
                      <a:noAutofit/>
                    </a:bodyPr>
                    <a:p>
                      <a:pPr>
                        <a:lnSpc>
                          <a:spcPct val="100000"/>
                        </a:lnSpc>
                      </a:pPr>
                      <a:r>
                        <a:rPr b="0" lang="en-US" sz="900" spc="-1" strike="noStrike">
                          <a:solidFill>
                            <a:srgbClr val="000000"/>
                          </a:solidFill>
                          <a:latin typeface="DejaVu Sans"/>
                        </a:rPr>
                        <a:t>Charecterization factor</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Global warming potential (GWP</a:t>
                      </a:r>
                      <a:r>
                        <a:rPr b="0" lang="en-US" sz="900" spc="-1" strike="noStrike" baseline="-8000">
                          <a:solidFill>
                            <a:srgbClr val="000000"/>
                          </a:solidFill>
                          <a:latin typeface="DejaVu Sans"/>
                        </a:rPr>
                        <a:t>100</a:t>
                      </a:r>
                      <a:r>
                        <a:rPr b="0" lang="en-US" sz="900" spc="-1" strike="noStrike">
                          <a:solidFill>
                            <a:srgbClr val="000000"/>
                          </a:solidFill>
                          <a:latin typeface="DejaVu Sans"/>
                        </a:rPr>
                        <a:t>) for each greenhouse gas (kg CO</a:t>
                      </a:r>
                      <a:r>
                        <a:rPr b="0" lang="en-US" sz="900" spc="-1" strike="noStrike" baseline="-8000">
                          <a:solidFill>
                            <a:srgbClr val="000000"/>
                          </a:solidFill>
                          <a:latin typeface="DejaVu Sans"/>
                        </a:rPr>
                        <a:t>2</a:t>
                      </a:r>
                      <a:r>
                        <a:rPr b="0" lang="en-US" sz="900" spc="-1" strike="noStrike">
                          <a:solidFill>
                            <a:srgbClr val="000000"/>
                          </a:solidFill>
                          <a:latin typeface="DejaVu Sans"/>
                        </a:rPr>
                        <a:t>–equivalents/ kg of gas)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53440">
                <a:tc>
                  <a:txBody>
                    <a:bodyPr lIns="90000" rIns="90000">
                      <a:noAutofit/>
                    </a:bodyPr>
                    <a:p>
                      <a:pPr>
                        <a:lnSpc>
                          <a:spcPct val="100000"/>
                        </a:lnSpc>
                      </a:pPr>
                      <a:r>
                        <a:rPr b="0" lang="en-US" sz="900" spc="-1" strike="noStrike">
                          <a:solidFill>
                            <a:srgbClr val="000000"/>
                          </a:solidFill>
                          <a:latin typeface="DejaVu Sans"/>
                        </a:rPr>
                        <a:t>Category indicator result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Kilograms of CO</a:t>
                      </a:r>
                      <a:r>
                        <a:rPr b="0" lang="en-US" sz="900" spc="-1" strike="noStrike" baseline="-8000">
                          <a:solidFill>
                            <a:srgbClr val="000000"/>
                          </a:solidFill>
                          <a:latin typeface="DejaVu Sans"/>
                        </a:rPr>
                        <a:t>2</a:t>
                      </a:r>
                      <a:r>
                        <a:rPr b="0" lang="en-US" sz="900" spc="-1" strike="noStrike">
                          <a:solidFill>
                            <a:srgbClr val="000000"/>
                          </a:solidFill>
                          <a:latin typeface="DejaVu Sans"/>
                        </a:rPr>
                        <a:t>–equivalents per functional unit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53440">
                <a:tc>
                  <a:txBody>
                    <a:bodyPr lIns="90000" rIns="90000">
                      <a:noAutofit/>
                    </a:bodyPr>
                    <a:p>
                      <a:pPr>
                        <a:lnSpc>
                          <a:spcPct val="100000"/>
                        </a:lnSpc>
                      </a:pPr>
                      <a:r>
                        <a:rPr b="0" lang="en-US" sz="900" spc="-1" strike="noStrike">
                          <a:solidFill>
                            <a:srgbClr val="000000"/>
                          </a:solidFill>
                          <a:latin typeface="DejaVu Sans"/>
                        </a:rPr>
                        <a:t>Category endpoints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Coral reefs, forests, crops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851040">
                <a:tc>
                  <a:txBody>
                    <a:bodyPr lIns="90000" rIns="90000">
                      <a:noAutofit/>
                    </a:bodyPr>
                    <a:p>
                      <a:pPr>
                        <a:lnSpc>
                          <a:spcPct val="100000"/>
                        </a:lnSpc>
                      </a:pPr>
                      <a:r>
                        <a:rPr b="0" lang="en-US" sz="900" spc="-1" strike="noStrike">
                          <a:solidFill>
                            <a:srgbClr val="000000"/>
                          </a:solidFill>
                          <a:latin typeface="DejaVu Sans"/>
                        </a:rPr>
                        <a:t>Environmental relevance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Infrared radiative forcing is a proxy for potential effects on the climate, depending on the integrated atmospheric heat adsorption caused by emissions and the distribution over time of the heat adsorption.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sp>
        <p:nvSpPr>
          <p:cNvPr id="375" name="CustomShape 4"/>
          <p:cNvSpPr/>
          <p:nvPr/>
        </p:nvSpPr>
        <p:spPr>
          <a:xfrm>
            <a:off x="274320" y="6471360"/>
            <a:ext cx="111524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
        <p:nvSpPr>
          <p:cNvPr id="376" name="CustomShape 5"/>
          <p:cNvSpPr/>
          <p:nvPr/>
        </p:nvSpPr>
        <p:spPr>
          <a:xfrm>
            <a:off x="274320" y="6291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pic>
        <p:nvPicPr>
          <p:cNvPr id="377" name="" descr=""/>
          <p:cNvPicPr/>
          <p:nvPr/>
        </p:nvPicPr>
        <p:blipFill>
          <a:blip r:embed="rId3"/>
          <a:stretch/>
        </p:blipFill>
        <p:spPr>
          <a:xfrm>
            <a:off x="522720" y="1705320"/>
            <a:ext cx="4731840" cy="4590360"/>
          </a:xfrm>
          <a:prstGeom prst="rect">
            <a:avLst/>
          </a:prstGeom>
          <a:ln>
            <a:noFill/>
          </a:ln>
        </p:spPr>
      </p:pic>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8"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latin typeface="Arial"/>
            </a:endParaRPr>
          </a:p>
        </p:txBody>
      </p:sp>
      <p:sp>
        <p:nvSpPr>
          <p:cNvPr id="379" name="CustomShape 2"/>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Example</a:t>
            </a:r>
            <a:endParaRPr b="0" lang="en-US" sz="2200" spc="-1" strike="noStrike">
              <a:latin typeface="Arial"/>
            </a:endParaRPr>
          </a:p>
        </p:txBody>
      </p:sp>
      <p:graphicFrame>
        <p:nvGraphicFramePr>
          <p:cNvPr id="380" name="Table 3"/>
          <p:cNvGraphicFramePr/>
          <p:nvPr/>
        </p:nvGraphicFramePr>
        <p:xfrm>
          <a:off x="417240" y="1861560"/>
          <a:ext cx="5465160" cy="4196520"/>
        </p:xfrm>
        <a:graphic>
          <a:graphicData uri="http://schemas.openxmlformats.org/drawingml/2006/table">
            <a:tbl>
              <a:tblPr/>
              <a:tblGrid>
                <a:gridCol w="2217600"/>
                <a:gridCol w="3247920"/>
              </a:tblGrid>
              <a:tr h="226080">
                <a:tc>
                  <a:txBody>
                    <a:bodyPr lIns="90000" rIns="90000">
                      <a:noAutofit/>
                    </a:bodyPr>
                    <a:p>
                      <a:pPr>
                        <a:lnSpc>
                          <a:spcPct val="100000"/>
                        </a:lnSpc>
                      </a:pPr>
                      <a:r>
                        <a:rPr b="1" lang="en-US" sz="900" spc="-1" strike="noStrike">
                          <a:solidFill>
                            <a:srgbClr val="000000"/>
                          </a:solidFill>
                          <a:latin typeface="DejaVu Sans"/>
                        </a:rPr>
                        <a:t>Impact Category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nSpc>
                          <a:spcPct val="100000"/>
                        </a:lnSpc>
                      </a:pPr>
                      <a:r>
                        <a:rPr b="1" lang="en-US" sz="900" spc="-1" strike="noStrike">
                          <a:solidFill>
                            <a:srgbClr val="000000"/>
                          </a:solidFill>
                          <a:latin typeface="DejaVu Sans"/>
                        </a:rPr>
                        <a:t>Indicator and unit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360360">
                <a:tc>
                  <a:txBody>
                    <a:bodyPr lIns="90000" rIns="90000">
                      <a:noAutofit/>
                    </a:bodyPr>
                    <a:p>
                      <a:pPr>
                        <a:lnSpc>
                          <a:spcPct val="100000"/>
                        </a:lnSpc>
                      </a:pPr>
                      <a:r>
                        <a:rPr b="0" lang="en-US" sz="900" spc="-1" strike="noStrike">
                          <a:solidFill>
                            <a:srgbClr val="000000"/>
                          </a:solidFill>
                          <a:latin typeface="DejaVu Sans"/>
                        </a:rPr>
                        <a:t>Climate change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Greenhouse gas emissions GWP100 in CO</a:t>
                      </a:r>
                      <a:r>
                        <a:rPr b="0" lang="en-US" sz="900" spc="-1" strike="noStrike" baseline="-8000">
                          <a:solidFill>
                            <a:srgbClr val="000000"/>
                          </a:solidFill>
                          <a:latin typeface="DejaVu Sans"/>
                        </a:rPr>
                        <a:t>2 </a:t>
                      </a:r>
                      <a:r>
                        <a:rPr b="0" lang="en-US" sz="900" spc="-1" strike="noStrike">
                          <a:solidFill>
                            <a:srgbClr val="000000"/>
                          </a:solidFill>
                          <a:latin typeface="DejaVu Sans"/>
                        </a:rPr>
                        <a:t>eq (including carbon feedbacks)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60360">
                <a:tc>
                  <a:txBody>
                    <a:bodyPr lIns="90000" rIns="90000">
                      <a:noAutofit/>
                    </a:bodyPr>
                    <a:p>
                      <a:pPr>
                        <a:lnSpc>
                          <a:spcPct val="100000"/>
                        </a:lnSpc>
                      </a:pPr>
                      <a:r>
                        <a:rPr b="0" lang="en-US" sz="900" spc="-1" strike="noStrike">
                          <a:solidFill>
                            <a:srgbClr val="000000"/>
                          </a:solidFill>
                          <a:latin typeface="DejaVu Sans"/>
                        </a:rPr>
                        <a:t>Energy consumption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Cumulative energy demand in MJ: non-renewable (fossil and nuclear) and renewable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oAutofit/>
                    </a:bodyPr>
                    <a:p>
                      <a:pPr>
                        <a:lnSpc>
                          <a:spcPct val="100000"/>
                        </a:lnSpc>
                      </a:pPr>
                      <a:r>
                        <a:rPr b="0" lang="en-US" sz="900" spc="-1" strike="noStrike">
                          <a:solidFill>
                            <a:srgbClr val="000000"/>
                          </a:solidFill>
                          <a:latin typeface="DejaVu Sans"/>
                        </a:rPr>
                        <a:t>Acidification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Acidification potential in SO</a:t>
                      </a:r>
                      <a:r>
                        <a:rPr b="0" lang="en-US" sz="900" spc="-1" strike="noStrike" baseline="-8000">
                          <a:solidFill>
                            <a:srgbClr val="000000"/>
                          </a:solidFill>
                          <a:latin typeface="DejaVu Sans"/>
                        </a:rPr>
                        <a:t>2 </a:t>
                      </a:r>
                      <a:r>
                        <a:rPr b="0" lang="en-US" sz="900" spc="-1" strike="noStrike">
                          <a:solidFill>
                            <a:srgbClr val="000000"/>
                          </a:solidFill>
                          <a:latin typeface="DejaVu Sans"/>
                        </a:rPr>
                        <a:t>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nSpc>
                          <a:spcPct val="100000"/>
                        </a:lnSpc>
                      </a:pPr>
                      <a:r>
                        <a:rPr b="0" lang="en-US" sz="900" spc="-1" strike="noStrike">
                          <a:solidFill>
                            <a:srgbClr val="000000"/>
                          </a:solidFill>
                          <a:latin typeface="DejaVu Sans"/>
                        </a:rPr>
                        <a:t>Eutrophication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Eutrophication potential in PO</a:t>
                      </a:r>
                      <a:r>
                        <a:rPr b="0" lang="en-US" sz="900" spc="-1" strike="noStrike" baseline="-8000">
                          <a:solidFill>
                            <a:srgbClr val="000000"/>
                          </a:solidFill>
                          <a:latin typeface="DejaVu Sans"/>
                        </a:rPr>
                        <a:t>4</a:t>
                      </a:r>
                      <a:r>
                        <a:rPr b="0" lang="en-US" sz="900" spc="-1" strike="noStrike" baseline="33000">
                          <a:solidFill>
                            <a:srgbClr val="000000"/>
                          </a:solidFill>
                          <a:latin typeface="DejaVu Sans"/>
                        </a:rPr>
                        <a:t>3-</a:t>
                      </a:r>
                      <a:r>
                        <a:rPr b="0" lang="en-US" sz="900" spc="-1" strike="noStrike">
                          <a:solidFill>
                            <a:srgbClr val="000000"/>
                          </a:solidFill>
                          <a:latin typeface="DejaVu Sans"/>
                        </a:rPr>
                        <a:t>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oAutofit/>
                    </a:bodyPr>
                    <a:p>
                      <a:pPr>
                        <a:lnSpc>
                          <a:spcPct val="100000"/>
                        </a:lnSpc>
                      </a:pPr>
                      <a:r>
                        <a:rPr b="0" lang="en-US" sz="900" spc="-1" strike="noStrike">
                          <a:solidFill>
                            <a:srgbClr val="000000"/>
                          </a:solidFill>
                          <a:latin typeface="DejaVu Sans"/>
                        </a:rPr>
                        <a:t>Photochemical ozone formation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Photochemical Ozone Creation Potential POCP in NMVOC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nSpc>
                          <a:spcPct val="100000"/>
                        </a:lnSpc>
                      </a:pPr>
                      <a:r>
                        <a:rPr b="0" lang="en-US" sz="900" spc="-1" strike="noStrike">
                          <a:solidFill>
                            <a:srgbClr val="000000"/>
                          </a:solidFill>
                          <a:latin typeface="DejaVu Sans"/>
                        </a:rPr>
                        <a:t>Ozone depletion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ODP in R11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oAutofit/>
                    </a:bodyPr>
                    <a:p>
                      <a:pPr>
                        <a:lnSpc>
                          <a:spcPct val="100000"/>
                        </a:lnSpc>
                      </a:pPr>
                      <a:r>
                        <a:rPr b="0" lang="en-US" sz="900" spc="-1" strike="noStrike">
                          <a:solidFill>
                            <a:srgbClr val="000000"/>
                          </a:solidFill>
                          <a:latin typeface="DejaVu Sans"/>
                        </a:rPr>
                        <a:t>Ionising radiation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Ionising radiation potentials in U235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nSpc>
                          <a:spcPct val="100000"/>
                        </a:lnSpc>
                      </a:pPr>
                      <a:r>
                        <a:rPr b="0" lang="en-US" sz="900" spc="-1" strike="noStrike">
                          <a:solidFill>
                            <a:srgbClr val="000000"/>
                          </a:solidFill>
                          <a:latin typeface="DejaVu Sans"/>
                        </a:rPr>
                        <a:t>Particulate matter</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Particulate matter formation in PM2.5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oAutofit/>
                    </a:bodyPr>
                    <a:p>
                      <a:pPr>
                        <a:lnSpc>
                          <a:spcPct val="100000"/>
                        </a:lnSpc>
                      </a:pPr>
                      <a:r>
                        <a:rPr b="0" lang="en-US" sz="900" spc="-1" strike="noStrike">
                          <a:solidFill>
                            <a:srgbClr val="000000"/>
                          </a:solidFill>
                          <a:latin typeface="DejaVu Sans"/>
                        </a:rPr>
                        <a:t>Human toxicity, cancer and non-cancer</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Comparative Toxic Unit for Human Health in CTUh</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nSpc>
                          <a:spcPct val="100000"/>
                        </a:lnSpc>
                      </a:pPr>
                      <a:r>
                        <a:rPr b="0" lang="en-US" sz="900" spc="-1" strike="noStrike">
                          <a:solidFill>
                            <a:srgbClr val="000000"/>
                          </a:solidFill>
                          <a:latin typeface="DejaVu Sans"/>
                        </a:rPr>
                        <a:t>Ecotoxicity, freshwater</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Comparative Toxic Unit for ecosystems in CTUe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oAutofit/>
                    </a:bodyPr>
                    <a:p>
                      <a:pPr>
                        <a:lnSpc>
                          <a:spcPct val="100000"/>
                        </a:lnSpc>
                      </a:pPr>
                      <a:r>
                        <a:rPr b="0" lang="en-US" sz="900" spc="-1" strike="noStrike">
                          <a:solidFill>
                            <a:srgbClr val="000000"/>
                          </a:solidFill>
                          <a:latin typeface="DejaVu Sans"/>
                        </a:rPr>
                        <a:t>Resource depletion – minerals and metals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ADP ultimate reserves in Sb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60360">
                <a:tc>
                  <a:txBody>
                    <a:bodyPr lIns="90000" rIns="90000">
                      <a:noAutofit/>
                    </a:bodyPr>
                    <a:p>
                      <a:pPr>
                        <a:lnSpc>
                          <a:spcPct val="100000"/>
                        </a:lnSpc>
                      </a:pPr>
                      <a:r>
                        <a:rPr b="0" lang="en-US" sz="900" spc="-1" strike="noStrike">
                          <a:solidFill>
                            <a:srgbClr val="000000"/>
                          </a:solidFill>
                          <a:latin typeface="DejaVu Sans"/>
                        </a:rPr>
                        <a:t>Resource depletion – fossil energy carriers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ADP fossil in MJ</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oAutofit/>
                    </a:bodyPr>
                    <a:p>
                      <a:pPr>
                        <a:lnSpc>
                          <a:spcPct val="100000"/>
                        </a:lnSpc>
                      </a:pPr>
                      <a:r>
                        <a:rPr b="0" lang="en-US" sz="900" spc="-1" strike="noStrike">
                          <a:solidFill>
                            <a:srgbClr val="000000"/>
                          </a:solidFill>
                          <a:latin typeface="DejaVu Sans"/>
                        </a:rPr>
                        <a:t>Land use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Land occupation in m² * a</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nSpc>
                          <a:spcPct val="100000"/>
                        </a:lnSpc>
                      </a:pPr>
                      <a:r>
                        <a:rPr b="0" lang="en-US" sz="900" spc="-1" strike="noStrike">
                          <a:solidFill>
                            <a:srgbClr val="000000"/>
                          </a:solidFill>
                          <a:latin typeface="DejaVu Sans"/>
                        </a:rPr>
                        <a:t>Water scarcity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Scarcity-adjusted water use in m³</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graphicFrame>
        <p:nvGraphicFramePr>
          <p:cNvPr id="381" name="Table 4"/>
          <p:cNvGraphicFramePr/>
          <p:nvPr/>
        </p:nvGraphicFramePr>
        <p:xfrm>
          <a:off x="6194160" y="2547000"/>
          <a:ext cx="4946760" cy="1985040"/>
        </p:xfrm>
        <a:graphic>
          <a:graphicData uri="http://schemas.openxmlformats.org/drawingml/2006/table">
            <a:tbl>
              <a:tblPr/>
              <a:tblGrid>
                <a:gridCol w="803160"/>
                <a:gridCol w="1025640"/>
                <a:gridCol w="1192320"/>
                <a:gridCol w="626040"/>
                <a:gridCol w="1299960"/>
              </a:tblGrid>
              <a:tr h="494640">
                <a:tc>
                  <a:txBody>
                    <a:bodyPr lIns="90000" rIns="90000">
                      <a:noAutofit/>
                    </a:bodyPr>
                    <a:p>
                      <a:pPr algn="ctr">
                        <a:lnSpc>
                          <a:spcPct val="100000"/>
                        </a:lnSpc>
                      </a:pPr>
                      <a:r>
                        <a:rPr b="1" lang="en-US" sz="900" spc="-1" strike="noStrike">
                          <a:solidFill>
                            <a:srgbClr val="000000"/>
                          </a:solidFill>
                          <a:latin typeface="DejaVu Sans"/>
                        </a:rPr>
                        <a:t>Pollutant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gn="ctr">
                        <a:lnSpc>
                          <a:spcPct val="100000"/>
                        </a:lnSpc>
                      </a:pPr>
                      <a:r>
                        <a:rPr b="1" lang="en-US" sz="900" spc="-1" strike="noStrike">
                          <a:solidFill>
                            <a:srgbClr val="000000"/>
                          </a:solidFill>
                          <a:latin typeface="DejaVu Sans"/>
                        </a:rPr>
                        <a:t>Acidification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gn="ctr">
                        <a:lnSpc>
                          <a:spcPct val="100000"/>
                        </a:lnSpc>
                      </a:pPr>
                      <a:r>
                        <a:rPr b="1" lang="en-US" sz="900" spc="-1" strike="noStrike">
                          <a:solidFill>
                            <a:srgbClr val="000000"/>
                          </a:solidFill>
                          <a:latin typeface="DejaVu Sans"/>
                        </a:rPr>
                        <a:t>Eutrophication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gn="ctr">
                        <a:lnSpc>
                          <a:spcPct val="100000"/>
                        </a:lnSpc>
                      </a:pPr>
                      <a:r>
                        <a:rPr b="1" lang="en-US" sz="900" spc="-1" strike="noStrike">
                          <a:solidFill>
                            <a:srgbClr val="000000"/>
                          </a:solidFill>
                          <a:latin typeface="DejaVu Sans"/>
                        </a:rPr>
                        <a:t>POCP</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gn="ctr">
                        <a:lnSpc>
                          <a:spcPct val="100000"/>
                        </a:lnSpc>
                      </a:pPr>
                      <a:r>
                        <a:rPr b="1" lang="en-US" sz="900" spc="-1" strike="noStrike">
                          <a:solidFill>
                            <a:srgbClr val="000000"/>
                          </a:solidFill>
                          <a:latin typeface="DejaVu Sans"/>
                        </a:rPr>
                        <a:t>Particulate matter formation (PMF)</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226080">
                <a:tc>
                  <a:txBody>
                    <a:bodyPr lIns="90000" rIns="90000">
                      <a:noAutofit/>
                    </a:bodyPr>
                    <a:p>
                      <a:pPr algn="ctr">
                        <a:lnSpc>
                          <a:spcPct val="100000"/>
                        </a:lnSpc>
                      </a:pPr>
                      <a:r>
                        <a:rPr b="0" lang="en-US" sz="900" spc="-1" strike="noStrike">
                          <a:solidFill>
                            <a:srgbClr val="000000"/>
                          </a:solidFill>
                          <a:latin typeface="DejaVu Sans"/>
                        </a:rPr>
                        <a:t>CO</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gn="ctr">
                        <a:lnSpc>
                          <a:spcPct val="100000"/>
                        </a:lnSpc>
                      </a:pPr>
                      <a:r>
                        <a:rPr b="0" lang="en-US" sz="900" spc="-1" strike="noStrike">
                          <a:solidFill>
                            <a:srgbClr val="000000"/>
                          </a:solidFill>
                          <a:latin typeface="DejaVu Sans"/>
                        </a:rPr>
                        <a:t>0</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marL="216000" indent="-214920" algn="ctr">
                        <a:lnSpc>
                          <a:spcPct val="100000"/>
                        </a:lnSpc>
                        <a:buClr>
                          <a:srgbClr val="000000"/>
                        </a:buClr>
                        <a:buSzPct val="45000"/>
                        <a:buFont typeface="Wingdings" charset="2"/>
                        <a:buChar char=""/>
                      </a:pPr>
                      <a:r>
                        <a:rPr b="0" lang="en-US" sz="900" spc="-1" strike="noStrike">
                          <a:solidFill>
                            <a:srgbClr val="000000"/>
                          </a:solidFill>
                          <a:latin typeface="DejaVu Serif"/>
                        </a:rPr>
                        <a:t>0</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gn="ctr">
                        <a:lnSpc>
                          <a:spcPct val="100000"/>
                        </a:lnSpc>
                      </a:pPr>
                      <a:r>
                        <a:rPr b="0" lang="en-US" sz="900" spc="-1" strike="noStrike">
                          <a:solidFill>
                            <a:srgbClr val="000000"/>
                          </a:solidFill>
                          <a:latin typeface="DejaVu Serif"/>
                        </a:rPr>
                        <a:t>0.0456</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gn="ctr">
                        <a:lnSpc>
                          <a:spcPct val="100000"/>
                        </a:lnSpc>
                      </a:pPr>
                      <a:r>
                        <a:rPr b="0" lang="en-US" sz="900" spc="-1" strike="noStrike">
                          <a:solidFill>
                            <a:srgbClr val="000000"/>
                          </a:solidFill>
                          <a:latin typeface="DejaVu Serif"/>
                        </a:rPr>
                        <a:t>0</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gn="ctr">
                        <a:lnSpc>
                          <a:spcPct val="100000"/>
                        </a:lnSpc>
                      </a:pPr>
                      <a:r>
                        <a:rPr b="0" lang="en-US" sz="900" spc="-1" strike="noStrike">
                          <a:solidFill>
                            <a:srgbClr val="000000"/>
                          </a:solidFill>
                          <a:latin typeface="DejaVu Sans"/>
                        </a:rPr>
                        <a:t>NH</a:t>
                      </a:r>
                      <a:r>
                        <a:rPr b="0" lang="en-US" sz="900" spc="-1" strike="noStrike" baseline="-8000">
                          <a:solidFill>
                            <a:srgbClr val="000000"/>
                          </a:solidFill>
                          <a:latin typeface="DejaVu Sans"/>
                        </a:rPr>
                        <a:t>3</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ans"/>
                        </a:rPr>
                        <a:t>1.6</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erif"/>
                        </a:rPr>
                        <a:t>0.35</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ans"/>
                        </a:rPr>
                        <a:t>0</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ans"/>
                        </a:rPr>
                        <a:t>0.64</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000">
                <a:tc>
                  <a:txBody>
                    <a:bodyPr lIns="90000" rIns="90000">
                      <a:noAutofit/>
                    </a:bodyPr>
                    <a:p>
                      <a:pPr algn="ctr">
                        <a:lnSpc>
                          <a:spcPct val="100000"/>
                        </a:lnSpc>
                      </a:pPr>
                      <a:r>
                        <a:rPr b="0" lang="en-US" sz="900" spc="-1" strike="noStrike">
                          <a:solidFill>
                            <a:srgbClr val="000000"/>
                          </a:solidFill>
                          <a:latin typeface="DejaVu Sans"/>
                        </a:rPr>
                        <a:t>NO</a:t>
                      </a:r>
                      <a:r>
                        <a:rPr b="0" lang="en-US" sz="900" spc="-1" strike="noStrike" baseline="-8000">
                          <a:solidFill>
                            <a:srgbClr val="000000"/>
                          </a:solidFill>
                          <a:latin typeface="DejaVu Sans"/>
                        </a:rPr>
                        <a:t>x</a:t>
                      </a:r>
                      <a:endParaRPr b="0" lang="en-US" sz="900" spc="-1" strike="noStrike">
                        <a:latin typeface="Arial"/>
                      </a:endParaRPr>
                    </a:p>
                    <a:p>
                      <a:pPr algn="ctr">
                        <a:lnSpc>
                          <a:spcPct val="100000"/>
                        </a:lnSpc>
                      </a:pP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gn="ctr">
                        <a:lnSpc>
                          <a:spcPct val="100000"/>
                        </a:lnSpc>
                      </a:pPr>
                      <a:r>
                        <a:rPr b="0" lang="en-US" sz="900" spc="-1" strike="noStrike">
                          <a:solidFill>
                            <a:srgbClr val="000000"/>
                          </a:solidFill>
                          <a:latin typeface="DejaVu Sans"/>
                        </a:rPr>
                        <a:t>0.5</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gn="ctr">
                        <a:lnSpc>
                          <a:spcPct val="100000"/>
                        </a:lnSpc>
                      </a:pPr>
                      <a:r>
                        <a:rPr b="0" lang="en-US" sz="900" spc="-1" strike="noStrike">
                          <a:solidFill>
                            <a:srgbClr val="000000"/>
                          </a:solidFill>
                          <a:latin typeface="DejaVu Sans"/>
                        </a:rPr>
                        <a:t>0.13</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gn="ctr">
                        <a:lnSpc>
                          <a:spcPct val="100000"/>
                        </a:lnSpc>
                      </a:pPr>
                      <a:r>
                        <a:rPr b="0" lang="en-US" sz="900" spc="-1" strike="noStrike">
                          <a:solidFill>
                            <a:srgbClr val="000000"/>
                          </a:solidFill>
                          <a:latin typeface="DejaVu Sans"/>
                        </a:rPr>
                        <a:t>1</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gn="ctr">
                        <a:lnSpc>
                          <a:spcPct val="100000"/>
                        </a:lnSpc>
                      </a:pPr>
                      <a:r>
                        <a:rPr b="0" lang="en-US" sz="900" spc="-1" strike="noStrike">
                          <a:solidFill>
                            <a:srgbClr val="000000"/>
                          </a:solidFill>
                          <a:latin typeface="DejaVu Sans"/>
                        </a:rPr>
                        <a:t>0.88</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gn="ctr">
                        <a:lnSpc>
                          <a:spcPct val="100000"/>
                        </a:lnSpc>
                      </a:pPr>
                      <a:r>
                        <a:rPr b="0" lang="en-US" sz="900" spc="-1" strike="noStrike">
                          <a:solidFill>
                            <a:srgbClr val="000000"/>
                          </a:solidFill>
                          <a:latin typeface="DejaVu Sans"/>
                        </a:rPr>
                        <a:t>PM</a:t>
                      </a:r>
                      <a:r>
                        <a:rPr b="0" lang="en-US" sz="900" spc="-1" strike="noStrike" baseline="-8000">
                          <a:solidFill>
                            <a:srgbClr val="000000"/>
                          </a:solidFill>
                          <a:latin typeface="DejaVu Sans"/>
                        </a:rPr>
                        <a:t>2.5</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ans"/>
                        </a:rPr>
                        <a:t>0</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ans"/>
                        </a:rPr>
                        <a:t>0</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ans"/>
                        </a:rPr>
                        <a:t>0</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ans"/>
                        </a:rPr>
                        <a:t>1</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oAutofit/>
                    </a:bodyPr>
                    <a:p>
                      <a:pPr algn="ctr">
                        <a:lnSpc>
                          <a:spcPct val="100000"/>
                        </a:lnSpc>
                      </a:pPr>
                      <a:r>
                        <a:rPr b="0" lang="en-US" sz="900" spc="-1" strike="noStrike">
                          <a:solidFill>
                            <a:srgbClr val="000000"/>
                          </a:solidFill>
                          <a:latin typeface="DejaVu Sans"/>
                        </a:rPr>
                        <a:t>SO</a:t>
                      </a:r>
                      <a:r>
                        <a:rPr b="0" lang="en-US" sz="900" spc="-1" strike="noStrike" baseline="-8000">
                          <a:solidFill>
                            <a:srgbClr val="000000"/>
                          </a:solidFill>
                          <a:latin typeface="DejaVu Sans"/>
                        </a:rPr>
                        <a:t>x</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gn="ctr">
                        <a:lnSpc>
                          <a:spcPct val="100000"/>
                        </a:lnSpc>
                      </a:pPr>
                      <a:r>
                        <a:rPr b="0" lang="en-US" sz="900" spc="-1" strike="noStrike">
                          <a:solidFill>
                            <a:srgbClr val="000000"/>
                          </a:solidFill>
                          <a:latin typeface="DejaVu Sans"/>
                        </a:rPr>
                        <a:t>1</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gn="ctr">
                        <a:lnSpc>
                          <a:spcPct val="100000"/>
                        </a:lnSpc>
                      </a:pPr>
                      <a:r>
                        <a:rPr b="0" lang="en-US" sz="900" spc="-1" strike="noStrike">
                          <a:solidFill>
                            <a:srgbClr val="000000"/>
                          </a:solidFill>
                          <a:latin typeface="DejaVu Sans"/>
                        </a:rPr>
                        <a:t>0</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gn="ctr">
                        <a:lnSpc>
                          <a:spcPct val="100000"/>
                        </a:lnSpc>
                      </a:pPr>
                      <a:r>
                        <a:rPr b="0" lang="en-US" sz="900" spc="-1" strike="noStrike">
                          <a:solidFill>
                            <a:srgbClr val="000000"/>
                          </a:solidFill>
                          <a:latin typeface="DejaVu Sans"/>
                        </a:rPr>
                        <a:t>0.0811</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gn="ctr">
                        <a:lnSpc>
                          <a:spcPct val="100000"/>
                        </a:lnSpc>
                      </a:pPr>
                      <a:r>
                        <a:rPr b="0" lang="en-US" sz="900" spc="-1" strike="noStrike">
                          <a:solidFill>
                            <a:srgbClr val="000000"/>
                          </a:solidFill>
                          <a:latin typeface="DejaVu Sans"/>
                        </a:rPr>
                        <a:t>0.54</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gn="ctr">
                        <a:lnSpc>
                          <a:spcPct val="100000"/>
                        </a:lnSpc>
                      </a:pPr>
                      <a:r>
                        <a:rPr b="0" lang="en-US" sz="900" spc="-1" strike="noStrike">
                          <a:solidFill>
                            <a:srgbClr val="000000"/>
                          </a:solidFill>
                          <a:latin typeface="DejaVu Sans"/>
                        </a:rPr>
                        <a:t>NMVOC</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ans"/>
                        </a:rPr>
                        <a:t>0</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ans"/>
                        </a:rPr>
                        <a:t>0</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ans"/>
                        </a:rPr>
                        <a:t>1</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ans"/>
                        </a:rPr>
                        <a:t>0.012</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sp>
        <p:nvSpPr>
          <p:cNvPr id="382" name="CustomShape 5"/>
          <p:cNvSpPr/>
          <p:nvPr/>
        </p:nvSpPr>
        <p:spPr>
          <a:xfrm>
            <a:off x="7086600" y="5029200"/>
            <a:ext cx="1825560" cy="453960"/>
          </a:xfrm>
          <a:prstGeom prst="wedgeRectCallout">
            <a:avLst>
              <a:gd name="adj1" fmla="val -61254"/>
              <a:gd name="adj2" fmla="val -169430"/>
            </a:avLst>
          </a:prstGeom>
          <a:solidFill>
            <a:srgbClr val="729fcf"/>
          </a:solidFill>
          <a:ln>
            <a:solidFill>
              <a:srgbClr val="3465a4"/>
            </a:solidFill>
          </a:ln>
        </p:spPr>
        <p:style>
          <a:lnRef idx="0"/>
          <a:fillRef idx="0"/>
          <a:effectRef idx="0"/>
          <a:fontRef idx="minor"/>
        </p:style>
        <p:txBody>
          <a:bodyPr lIns="90000" rIns="90000" tIns="45000" bIns="45000" anchor="ctr">
            <a:noAutofit/>
          </a:bodyPr>
          <a:p>
            <a:pPr algn="ctr">
              <a:lnSpc>
                <a:spcPct val="100000"/>
              </a:lnSpc>
            </a:pPr>
            <a:r>
              <a:rPr b="0" lang="en-US" sz="1050" spc="-1" strike="noStrike">
                <a:solidFill>
                  <a:srgbClr val="000000"/>
                </a:solidFill>
                <a:latin typeface="DejaVu Sans"/>
                <a:ea typeface="DejaVu Sans"/>
              </a:rPr>
              <a:t>Non-methane volatile organic compoind</a:t>
            </a:r>
            <a:endParaRPr b="0" lang="en-US" sz="1050" spc="-1" strike="noStrike">
              <a:latin typeface="Arial"/>
            </a:endParaRPr>
          </a:p>
        </p:txBody>
      </p:sp>
      <p:sp>
        <p:nvSpPr>
          <p:cNvPr id="383" name="CustomShape 6"/>
          <p:cNvSpPr/>
          <p:nvPr/>
        </p:nvSpPr>
        <p:spPr>
          <a:xfrm>
            <a:off x="274320" y="6255360"/>
            <a:ext cx="111524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Tables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4"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latin typeface="Arial"/>
            </a:endParaRPr>
          </a:p>
        </p:txBody>
      </p:sp>
      <p:sp>
        <p:nvSpPr>
          <p:cNvPr id="385" name="CustomShape 2"/>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Example</a:t>
            </a:r>
            <a:endParaRPr b="0" lang="en-US" sz="2200" spc="-1" strike="noStrike">
              <a:latin typeface="Arial"/>
            </a:endParaRPr>
          </a:p>
        </p:txBody>
      </p:sp>
      <p:sp>
        <p:nvSpPr>
          <p:cNvPr id="386" name="CustomShape 3"/>
          <p:cNvSpPr/>
          <p:nvPr/>
        </p:nvSpPr>
        <p:spPr>
          <a:xfrm>
            <a:off x="274320" y="6255360"/>
            <a:ext cx="111524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Chart adapted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graphicFrame>
        <p:nvGraphicFramePr>
          <p:cNvPr id="387" name=""/>
          <p:cNvGraphicFramePr/>
          <p:nvPr/>
        </p:nvGraphicFramePr>
        <p:xfrm>
          <a:off x="452880" y="1403640"/>
          <a:ext cx="10747080" cy="4887720"/>
        </p:xfrm>
        <a:graphic>
          <a:graphicData uri="http://schemas.openxmlformats.org/drawingml/2006/chart">
            <c:chart xmlns:c="http://schemas.openxmlformats.org/drawingml/2006/chart" xmlns:r="http://schemas.openxmlformats.org/officeDocument/2006/relationships" r:id="rId2"/>
          </a:graphicData>
        </a:graphic>
      </p:graphicFrame>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8"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Interpretation</a:t>
            </a:r>
            <a:endParaRPr b="0" lang="en-US" sz="2400" spc="-1" strike="noStrike">
              <a:latin typeface="Arial"/>
            </a:endParaRPr>
          </a:p>
        </p:txBody>
      </p:sp>
      <p:sp>
        <p:nvSpPr>
          <p:cNvPr id="389" name="CustomShape 2"/>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latin typeface="Arial"/>
            </a:endParaRPr>
          </a:p>
        </p:txBody>
      </p:sp>
      <p:sp>
        <p:nvSpPr>
          <p:cNvPr id="390" name="CustomShape 3"/>
          <p:cNvSpPr/>
          <p:nvPr/>
        </p:nvSpPr>
        <p:spPr>
          <a:xfrm>
            <a:off x="335520" y="1268280"/>
            <a:ext cx="1063332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phase of life cycle assessment in which the findings of either the inventory analysis or the impact assessment, or both, are evaluated in relation to the defined goal and scope in order to reach conclusions and recommendations.</a:t>
            </a:r>
            <a:endParaRPr b="0" lang="en-US" sz="1800" spc="-1" strike="noStrike">
              <a:latin typeface="Arial"/>
            </a:endParaRPr>
          </a:p>
        </p:txBody>
      </p:sp>
      <p:sp>
        <p:nvSpPr>
          <p:cNvPr id="391" name="CustomShape 4"/>
          <p:cNvSpPr/>
          <p:nvPr/>
        </p:nvSpPr>
        <p:spPr>
          <a:xfrm>
            <a:off x="274320" y="6255360"/>
            <a:ext cx="111524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
        <p:nvSpPr>
          <p:cNvPr id="392" name="CustomShape 5"/>
          <p:cNvSpPr/>
          <p:nvPr/>
        </p:nvSpPr>
        <p:spPr>
          <a:xfrm>
            <a:off x="274320" y="6003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8" name="CustomShape 1"/>
          <p:cNvSpPr/>
          <p:nvPr/>
        </p:nvSpPr>
        <p:spPr>
          <a:xfrm>
            <a:off x="335520" y="4406760"/>
            <a:ext cx="10739520" cy="13485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Introduction</a:t>
            </a:r>
            <a:endParaRPr b="0" lang="en-US" sz="3000" spc="-1" strike="noStrike">
              <a:latin typeface="Arial"/>
            </a:endParaRPr>
          </a:p>
        </p:txBody>
      </p:sp>
      <p:sp>
        <p:nvSpPr>
          <p:cNvPr id="229" name="CustomShape 2"/>
          <p:cNvSpPr/>
          <p:nvPr/>
        </p:nvSpPr>
        <p:spPr>
          <a:xfrm>
            <a:off x="335520" y="2906640"/>
            <a:ext cx="10739520" cy="148644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3"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Interpretation</a:t>
            </a:r>
            <a:endParaRPr b="0" lang="en-US" sz="2400" spc="-1" strike="noStrike">
              <a:latin typeface="Arial"/>
            </a:endParaRPr>
          </a:p>
        </p:txBody>
      </p:sp>
      <p:sp>
        <p:nvSpPr>
          <p:cNvPr id="394" name="CustomShape 2"/>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Identification of significant issues</a:t>
            </a:r>
            <a:endParaRPr b="0" lang="en-US" sz="2200" spc="-1" strike="noStrike">
              <a:latin typeface="Arial"/>
            </a:endParaRPr>
          </a:p>
        </p:txBody>
      </p:sp>
      <p:sp>
        <p:nvSpPr>
          <p:cNvPr id="395" name="CustomShape 3"/>
          <p:cNvSpPr/>
          <p:nvPr/>
        </p:nvSpPr>
        <p:spPr>
          <a:xfrm>
            <a:off x="335520" y="1268280"/>
            <a:ext cx="494424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Two interrelated aspects of significant issues: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contributors to environmental impacts, like most important lifecycle stages, processes and elementary flows.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choices that have the potential to influence the precision of the final results of the LCA, like methodological choices (e.g., cut-offs), assumptions, data, LCIA methods.</a:t>
            </a:r>
            <a:endParaRPr b="0" lang="en-US" sz="1800" spc="-1" strike="noStrike">
              <a:latin typeface="Arial"/>
            </a:endParaRPr>
          </a:p>
        </p:txBody>
      </p:sp>
      <p:sp>
        <p:nvSpPr>
          <p:cNvPr id="396" name="CustomShape 4"/>
          <p:cNvSpPr/>
          <p:nvPr/>
        </p:nvSpPr>
        <p:spPr>
          <a:xfrm>
            <a:off x="274320" y="6435360"/>
            <a:ext cx="111524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
        <p:nvSpPr>
          <p:cNvPr id="397" name="CustomShape 5"/>
          <p:cNvSpPr/>
          <p:nvPr/>
        </p:nvSpPr>
        <p:spPr>
          <a:xfrm>
            <a:off x="274320" y="6183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Image adapted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pic>
        <p:nvPicPr>
          <p:cNvPr id="398" name="" descr=""/>
          <p:cNvPicPr/>
          <p:nvPr/>
        </p:nvPicPr>
        <p:blipFill>
          <a:blip r:embed="rId3"/>
          <a:stretch/>
        </p:blipFill>
        <p:spPr>
          <a:xfrm>
            <a:off x="5486400" y="2048040"/>
            <a:ext cx="6170760" cy="3829680"/>
          </a:xfrm>
          <a:prstGeom prst="rect">
            <a:avLst/>
          </a:prstGeom>
          <a:ln>
            <a:noFill/>
          </a:ln>
        </p:spPr>
      </p:pic>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9"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Interpretation</a:t>
            </a:r>
            <a:endParaRPr b="0" lang="en-US" sz="2400" spc="-1" strike="noStrike">
              <a:latin typeface="Arial"/>
            </a:endParaRPr>
          </a:p>
        </p:txBody>
      </p:sp>
      <p:sp>
        <p:nvSpPr>
          <p:cNvPr id="400" name="CustomShape 2"/>
          <p:cNvSpPr/>
          <p:nvPr/>
        </p:nvSpPr>
        <p:spPr>
          <a:xfrm>
            <a:off x="432720" y="1148040"/>
            <a:ext cx="10344960" cy="48564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Evaluation</a:t>
            </a:r>
            <a:endParaRPr b="0" lang="en-US" sz="2200" spc="-1" strike="noStrike">
              <a:latin typeface="Arial"/>
            </a:endParaRPr>
          </a:p>
        </p:txBody>
      </p:sp>
      <p:sp>
        <p:nvSpPr>
          <p:cNvPr id="401" name="CustomShape 3"/>
          <p:cNvSpPr/>
          <p:nvPr/>
        </p:nvSpPr>
        <p:spPr>
          <a:xfrm>
            <a:off x="335520" y="1268280"/>
            <a:ext cx="494424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Evaluation is performed to establish the foundation for subsequently drawing the conclusions and provide reccommendations during the interpretation of the study results.</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This involves: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Completeness checks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Sensitivity checks in combination with scenario analysis and potentially uncertainity analysis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Consistancy checks</a:t>
            </a:r>
            <a:endParaRPr b="0" lang="en-US" sz="1800" spc="-1" strike="noStrike">
              <a:latin typeface="Arial"/>
            </a:endParaRPr>
          </a:p>
        </p:txBody>
      </p:sp>
      <p:sp>
        <p:nvSpPr>
          <p:cNvPr id="402" name="CustomShape 4"/>
          <p:cNvSpPr/>
          <p:nvPr/>
        </p:nvSpPr>
        <p:spPr>
          <a:xfrm>
            <a:off x="274320" y="6363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pic>
        <p:nvPicPr>
          <p:cNvPr id="403" name="" descr=""/>
          <p:cNvPicPr/>
          <p:nvPr/>
        </p:nvPicPr>
        <p:blipFill>
          <a:blip r:embed="rId2"/>
          <a:stretch/>
        </p:blipFill>
        <p:spPr>
          <a:xfrm>
            <a:off x="5486760" y="2048040"/>
            <a:ext cx="6170760" cy="3829680"/>
          </a:xfrm>
          <a:prstGeom prst="rect">
            <a:avLst/>
          </a:prstGeom>
          <a:ln>
            <a:noFill/>
          </a:ln>
        </p:spPr>
      </p:pic>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4"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Iterative Approach to LCA</a:t>
            </a:r>
            <a:endParaRPr b="0" lang="en-US" sz="2400" spc="-1" strike="noStrike">
              <a:latin typeface="Arial"/>
            </a:endParaRPr>
          </a:p>
        </p:txBody>
      </p:sp>
      <p:pic>
        <p:nvPicPr>
          <p:cNvPr id="405" name="" descr=""/>
          <p:cNvPicPr/>
          <p:nvPr/>
        </p:nvPicPr>
        <p:blipFill>
          <a:blip r:embed="rId1"/>
          <a:stretch/>
        </p:blipFill>
        <p:spPr>
          <a:xfrm>
            <a:off x="263520" y="1366200"/>
            <a:ext cx="8581680" cy="4986360"/>
          </a:xfrm>
          <a:prstGeom prst="rect">
            <a:avLst/>
          </a:prstGeom>
          <a:ln>
            <a:noFill/>
          </a:ln>
        </p:spPr>
      </p:pic>
      <p:sp>
        <p:nvSpPr>
          <p:cNvPr id="406" name="CustomShape 2"/>
          <p:cNvSpPr/>
          <p:nvPr/>
        </p:nvSpPr>
        <p:spPr>
          <a:xfrm>
            <a:off x="274320" y="6363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7"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Reporting and Critical Review </a:t>
            </a:r>
            <a:endParaRPr b="0" lang="en-US" sz="2400" spc="-1" strike="noStrike">
              <a:latin typeface="Arial"/>
            </a:endParaRPr>
          </a:p>
        </p:txBody>
      </p:sp>
      <p:sp>
        <p:nvSpPr>
          <p:cNvPr id="408" name="CustomShape 2"/>
          <p:cNvSpPr/>
          <p:nvPr/>
        </p:nvSpPr>
        <p:spPr>
          <a:xfrm>
            <a:off x="335520" y="1268280"/>
            <a:ext cx="1063332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reporting strategy is an integral part of an LCA.</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 should:</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contain the results and conclusions of the LCA in an adequate form to the intended audience</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address the data, methods and assumptions applied in the study, and the limitations thereof.</a:t>
            </a:r>
            <a:endParaRPr b="0" lang="en-US" sz="1800" spc="-1" strike="noStrike">
              <a:latin typeface="Arial"/>
            </a:endParaRPr>
          </a:p>
        </p:txBody>
      </p:sp>
      <p:sp>
        <p:nvSpPr>
          <p:cNvPr id="409" name="CustomShape 3"/>
          <p:cNvSpPr/>
          <p:nvPr/>
        </p:nvSpPr>
        <p:spPr>
          <a:xfrm>
            <a:off x="274320" y="6003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0" name="CustomShape 1"/>
          <p:cNvSpPr/>
          <p:nvPr/>
        </p:nvSpPr>
        <p:spPr>
          <a:xfrm>
            <a:off x="335520" y="764640"/>
            <a:ext cx="10739520" cy="4903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Reporting and Critical Review </a:t>
            </a:r>
            <a:endParaRPr b="0" lang="en-US" sz="2400" spc="-1" strike="noStrike">
              <a:latin typeface="Arial"/>
            </a:endParaRPr>
          </a:p>
        </p:txBody>
      </p:sp>
      <p:sp>
        <p:nvSpPr>
          <p:cNvPr id="411" name="CustomShape 2"/>
          <p:cNvSpPr/>
          <p:nvPr/>
        </p:nvSpPr>
        <p:spPr>
          <a:xfrm>
            <a:off x="335520" y="1268280"/>
            <a:ext cx="10633320" cy="5027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reporting strategy is an integral part of an LCA.</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 should:</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contain the results and conclusions of the LCA in an adequate form to the intended audience</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address the data, methods and assumptions applied in the study, and the limitations thereof.</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critical review will fascilitate understanding and enhance the credibility of the LCA.</a:t>
            </a:r>
            <a:endParaRPr b="0" lang="en-US" sz="1800" spc="-1" strike="noStrike">
              <a:latin typeface="Arial"/>
            </a:endParaRPr>
          </a:p>
          <a:p>
            <a:pPr marL="216000" indent="-2142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Critical reviews verify whether the LCA has met the requirements for methodology, data, interpretation and reporting and whether it is consistant with it’s principles.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Carried out by an internal or external expert, or by a panel of interested parties.</a:t>
            </a:r>
            <a:endParaRPr b="0" lang="en-US" sz="1800" spc="-1" strike="noStrike">
              <a:latin typeface="Arial"/>
            </a:endParaRPr>
          </a:p>
        </p:txBody>
      </p:sp>
      <p:sp>
        <p:nvSpPr>
          <p:cNvPr id="412" name="CustomShape 3"/>
          <p:cNvSpPr/>
          <p:nvPr/>
        </p:nvSpPr>
        <p:spPr>
          <a:xfrm>
            <a:off x="274320" y="6003360"/>
            <a:ext cx="10923840" cy="22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3" name="CustomShape 1"/>
          <p:cNvSpPr/>
          <p:nvPr/>
        </p:nvSpPr>
        <p:spPr>
          <a:xfrm>
            <a:off x="335520" y="4406760"/>
            <a:ext cx="10733400" cy="13424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Conclusion</a:t>
            </a:r>
            <a:endParaRPr b="0" lang="en-US" sz="3000" spc="-1" strike="noStrike">
              <a:latin typeface="Arial"/>
            </a:endParaRPr>
          </a:p>
        </p:txBody>
      </p:sp>
      <p:sp>
        <p:nvSpPr>
          <p:cNvPr id="414" name="CustomShape 2"/>
          <p:cNvSpPr/>
          <p:nvPr/>
        </p:nvSpPr>
        <p:spPr>
          <a:xfrm>
            <a:off x="335520" y="2906640"/>
            <a:ext cx="10733400" cy="14803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5" name="CustomShape 1"/>
          <p:cNvSpPr/>
          <p:nvPr/>
        </p:nvSpPr>
        <p:spPr>
          <a:xfrm>
            <a:off x="335520" y="764640"/>
            <a:ext cx="10734840" cy="4856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Conclusion</a:t>
            </a:r>
            <a:endParaRPr b="0" lang="en-US" sz="2400" spc="-1" strike="noStrike">
              <a:latin typeface="Arial"/>
            </a:endParaRPr>
          </a:p>
        </p:txBody>
      </p:sp>
      <p:sp>
        <p:nvSpPr>
          <p:cNvPr id="416" name="CustomShape 2"/>
          <p:cNvSpPr/>
          <p:nvPr/>
        </p:nvSpPr>
        <p:spPr>
          <a:xfrm>
            <a:off x="335520" y="1268640"/>
            <a:ext cx="10734840" cy="5022360"/>
          </a:xfrm>
          <a:prstGeom prst="rect">
            <a:avLst/>
          </a:prstGeom>
          <a:noFill/>
          <a:ln>
            <a:noFill/>
          </a:ln>
        </p:spPr>
        <p:style>
          <a:lnRef idx="0"/>
          <a:fillRef idx="0"/>
          <a:effectRef idx="0"/>
          <a:fontRef idx="minor"/>
        </p:style>
        <p:txBody>
          <a:bodyPr lIns="90000" rIns="90000" tIns="45000" bIns="45000" anchor="ctr">
            <a:noAutofit/>
          </a:bodyPr>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 high-level overview and guide to Life Cycle Assessment</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Goal and Scope definition</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Inventory analysis</a:t>
            </a:r>
            <a:endParaRPr b="0" lang="en-US" sz="1800" spc="-1" strike="noStrike">
              <a:latin typeface="Arial"/>
            </a:endParaRPr>
          </a:p>
          <a:p>
            <a:pPr lvl="2" marL="648000" indent="-21528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Unit Processes and Process flows</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Impact Assessment</a:t>
            </a:r>
            <a:endParaRPr b="0" lang="en-US" sz="1800" spc="-1" strike="noStrike">
              <a:latin typeface="Arial"/>
            </a:endParaRPr>
          </a:p>
          <a:p>
            <a:pPr lvl="2" marL="648000" indent="-21528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Impact categories, classification, characterization, weighting, etc. </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Interpretation</a:t>
            </a:r>
            <a:endParaRPr b="0" lang="en-US" sz="1800" spc="-1" strike="noStrike">
              <a:latin typeface="Arial"/>
            </a:endParaRPr>
          </a:p>
          <a:p>
            <a:pPr lvl="2" marL="648000" indent="-21528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Evaluation</a:t>
            </a:r>
            <a:endParaRPr b="0" lang="en-US" sz="1800" spc="-1" strike="noStrike">
              <a:latin typeface="Arial"/>
            </a:endParaRPr>
          </a:p>
          <a:p>
            <a:pPr lvl="2" marL="648000" indent="-21528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Reporting and Critical review</a:t>
            </a:r>
            <a:endParaRPr b="0" lang="en-US" sz="1800" spc="-1" strike="noStrike">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Examples from Polestar and the 2020 EU Commission report.</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7" name="CustomShape 1"/>
          <p:cNvSpPr/>
          <p:nvPr/>
        </p:nvSpPr>
        <p:spPr>
          <a:xfrm>
            <a:off x="335520" y="4406760"/>
            <a:ext cx="10733400" cy="13424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Exercise E04</a:t>
            </a:r>
            <a:endParaRPr b="0" lang="en-US" sz="3000" spc="-1" strike="noStrike">
              <a:latin typeface="Arial"/>
            </a:endParaRPr>
          </a:p>
        </p:txBody>
      </p:sp>
      <p:sp>
        <p:nvSpPr>
          <p:cNvPr id="418" name="CustomShape 2"/>
          <p:cNvSpPr/>
          <p:nvPr/>
        </p:nvSpPr>
        <p:spPr>
          <a:xfrm>
            <a:off x="335520" y="2906640"/>
            <a:ext cx="10733400" cy="14803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9" name="CustomShape 1"/>
          <p:cNvSpPr/>
          <p:nvPr/>
        </p:nvSpPr>
        <p:spPr>
          <a:xfrm>
            <a:off x="335520" y="764640"/>
            <a:ext cx="10734840" cy="4856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Exercise E04</a:t>
            </a:r>
            <a:endParaRPr b="0" lang="en-US" sz="2400" spc="-1" strike="noStrike">
              <a:latin typeface="Arial"/>
            </a:endParaRPr>
          </a:p>
        </p:txBody>
      </p:sp>
      <p:sp>
        <p:nvSpPr>
          <p:cNvPr id="420" name="CustomShape 2"/>
          <p:cNvSpPr/>
          <p:nvPr/>
        </p:nvSpPr>
        <p:spPr>
          <a:xfrm>
            <a:off x="335520" y="1268280"/>
            <a:ext cx="10734840" cy="502236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With the fruit/vegetable you chose in E03, and the information you gathered, compute the Environmental Impact of the product system, including:</a:t>
            </a:r>
            <a:endParaRPr b="0" lang="en-US" sz="1800" spc="-1" strike="noStrike">
              <a:latin typeface="Arial"/>
            </a:endParaRPr>
          </a:p>
          <a:p>
            <a:pPr lvl="1" marL="432000" indent="-215280">
              <a:lnSpc>
                <a:spcPct val="100000"/>
              </a:lnSpc>
              <a:spcBef>
                <a:spcPts val="360"/>
              </a:spcBef>
              <a:buClr>
                <a:srgbClr val="000000"/>
              </a:buClr>
              <a:buSzPct val="45000"/>
              <a:buFont typeface="OpenSymbol"/>
              <a:buChar char="—"/>
            </a:pPr>
            <a:r>
              <a:rPr b="0" lang="en-US" sz="1800" spc="-1" strike="noStrike">
                <a:solidFill>
                  <a:srgbClr val="000000"/>
                </a:solidFill>
                <a:latin typeface="DejaVu Sans"/>
                <a:ea typeface="DejaVu Sans"/>
              </a:rPr>
              <a:t>Production of the fruit/vegetable</a:t>
            </a:r>
            <a:endParaRPr b="0" lang="en-US" sz="1800" spc="-1" strike="noStrike">
              <a:latin typeface="Arial"/>
            </a:endParaRPr>
          </a:p>
          <a:p>
            <a:pPr lvl="1" marL="432000" indent="-215280">
              <a:lnSpc>
                <a:spcPct val="100000"/>
              </a:lnSpc>
              <a:spcBef>
                <a:spcPts val="360"/>
              </a:spcBef>
              <a:buClr>
                <a:srgbClr val="000000"/>
              </a:buClr>
              <a:buSzPct val="45000"/>
              <a:buFont typeface="OpenSymbol"/>
              <a:buChar char="—"/>
            </a:pPr>
            <a:r>
              <a:rPr b="0" lang="en-US" sz="1800" spc="-1" strike="noStrike">
                <a:solidFill>
                  <a:srgbClr val="000000"/>
                </a:solidFill>
                <a:latin typeface="DejaVu Sans"/>
                <a:ea typeface="DejaVu Sans"/>
              </a:rPr>
              <a:t>Transport of the fruit/vegetable to the place you bought it from</a:t>
            </a:r>
            <a:endParaRPr b="0" lang="en-US" sz="1800" spc="-1" strike="noStrike">
              <a:latin typeface="Arial"/>
            </a:endParaRPr>
          </a:p>
          <a:p>
            <a:pPr lvl="1" marL="432000" indent="-215280">
              <a:lnSpc>
                <a:spcPct val="100000"/>
              </a:lnSpc>
              <a:spcBef>
                <a:spcPts val="360"/>
              </a:spcBef>
              <a:buClr>
                <a:srgbClr val="000000"/>
              </a:buClr>
              <a:buSzPct val="45000"/>
              <a:buFont typeface="OpenSymbol"/>
              <a:buChar char="—"/>
            </a:pPr>
            <a:r>
              <a:rPr b="0" lang="en-US" sz="1800" spc="-1" strike="noStrike">
                <a:solidFill>
                  <a:srgbClr val="000000"/>
                </a:solidFill>
                <a:latin typeface="DejaVu Sans"/>
                <a:ea typeface="DejaVu Sans"/>
              </a:rPr>
              <a:t>..</a:t>
            </a:r>
            <a:endParaRPr b="0" lang="en-US" sz="1800" spc="-1" strike="noStrike">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You can use the automated tools provided in </a:t>
            </a:r>
            <a:r>
              <a:rPr b="0" lang="en-US" sz="1800" spc="-1" strike="noStrike" u="sng">
                <a:solidFill>
                  <a:srgbClr val="0000ff"/>
                </a:solidFill>
                <a:uFillTx/>
                <a:latin typeface="DejaVu Sans"/>
                <a:ea typeface="DejaVu Sans"/>
                <a:hlinkClick r:id="rId1"/>
              </a:rPr>
              <a:t>OpenLCA</a:t>
            </a:r>
            <a:r>
              <a:rPr b="0" lang="en-US" sz="1800" spc="-1" strike="noStrike">
                <a:solidFill>
                  <a:srgbClr val="000000"/>
                </a:solidFill>
                <a:latin typeface="DejaVu Sans"/>
                <a:ea typeface="DejaVu Sans"/>
              </a:rPr>
              <a:t> to do this easily, using the free datasets provided on </a:t>
            </a:r>
            <a:r>
              <a:rPr b="0" lang="en-US" sz="1800" spc="-1" strike="noStrike" u="sng">
                <a:solidFill>
                  <a:srgbClr val="0000ff"/>
                </a:solidFill>
                <a:uFillTx/>
                <a:latin typeface="DejaVu Sans"/>
                <a:ea typeface="DejaVu Sans"/>
                <a:hlinkClick r:id="rId2"/>
              </a:rPr>
              <a:t>OpenLCA Nexus</a:t>
            </a:r>
            <a:r>
              <a:rPr b="0" lang="en-US" sz="1800" spc="-1" strike="noStrike">
                <a:solidFill>
                  <a:srgbClr val="000000"/>
                </a:solidFill>
                <a:latin typeface="DejaVu Sans"/>
                <a:ea typeface="DejaVu Sans"/>
              </a:rPr>
              <a:t>.</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Suggested detailed tutorial: </a:t>
            </a:r>
            <a:r>
              <a:rPr b="0" lang="en-US" sz="1800" spc="-1" strike="noStrike" u="sng">
                <a:solidFill>
                  <a:srgbClr val="0000ff"/>
                </a:solidFill>
                <a:uFillTx/>
                <a:latin typeface="DejaVu Sans"/>
                <a:ea typeface="DejaVu Sans"/>
                <a:hlinkClick r:id="rId3"/>
              </a:rPr>
              <a:t>Link</a:t>
            </a:r>
            <a:r>
              <a:rPr b="0" lang="en-US" sz="1800" spc="-1" strike="noStrike">
                <a:solidFill>
                  <a:srgbClr val="000000"/>
                </a:solidFill>
                <a:latin typeface="DejaVu Sans"/>
                <a:ea typeface="DejaVu Sans"/>
              </a:rPr>
              <a:t> </a:t>
            </a:r>
            <a:endParaRPr b="0" lang="en-US" sz="1800" spc="-1" strike="noStrike">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QnA session tutorial will also be available via </a:t>
            </a:r>
            <a:r>
              <a:rPr b="0" lang="en-US" sz="1800" spc="-1" strike="noStrike" u="sng">
                <a:solidFill>
                  <a:srgbClr val="0000ff"/>
                </a:solidFill>
                <a:uFillTx/>
                <a:latin typeface="DejaVu Sans"/>
                <a:ea typeface="DejaVu Sans"/>
                <a:hlinkClick r:id="rId4"/>
              </a:rPr>
              <a:t>Github</a:t>
            </a:r>
            <a:r>
              <a:rPr b="0" lang="en-US" sz="1800" spc="-1" strike="noStrike">
                <a:solidFill>
                  <a:srgbClr val="000000"/>
                </a:solidFill>
                <a:latin typeface="DejaVu Sans"/>
                <a:ea typeface="DejaVu Sans"/>
              </a:rPr>
              <a:t>.</a:t>
            </a:r>
            <a:endParaRPr b="0" lang="en-US" sz="1800" spc="-1" strike="noStrike">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Default option → potato</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Use an existing LCIA methodology, such as BEES+.</a:t>
            </a:r>
            <a:endParaRPr b="0" lang="en-US" sz="1800" spc="-1" strike="noStrike">
              <a:latin typeface="Arial"/>
            </a:endParaRPr>
          </a:p>
          <a:p>
            <a:pPr marL="195120" indent="-1796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Submit your submission according to the instructions in the </a:t>
            </a:r>
            <a:r>
              <a:rPr b="0" lang="en-US" sz="1800" spc="-1" strike="noStrike" u="sng">
                <a:solidFill>
                  <a:srgbClr val="0000ff"/>
                </a:solidFill>
                <a:uFillTx/>
                <a:latin typeface="DejaVu Sans"/>
                <a:ea typeface="DejaVu Sans"/>
                <a:hlinkClick r:id="rId5"/>
              </a:rPr>
              <a:t>exercise sheet</a:t>
            </a:r>
            <a:r>
              <a:rPr b="0" lang="en-US" sz="1800" spc="-1" strike="noStrike">
                <a:solidFill>
                  <a:srgbClr val="000000"/>
                </a:solidFill>
                <a:latin typeface="DejaVu Sans"/>
                <a:ea typeface="DejaVu Sans"/>
              </a:rPr>
              <a:t>.</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421" name="CustomShape 3"/>
          <p:cNvSpPr/>
          <p:nvPr/>
        </p:nvSpPr>
        <p:spPr>
          <a:xfrm>
            <a:off x="432720" y="1148040"/>
            <a:ext cx="10343880" cy="48456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My Favorite Fruit/Vegetable – LCA using OpenLCA</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2" name="CustomShape 1"/>
          <p:cNvSpPr/>
          <p:nvPr/>
        </p:nvSpPr>
        <p:spPr>
          <a:xfrm>
            <a:off x="335520" y="1268640"/>
            <a:ext cx="10734120" cy="50216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latin typeface="Arial"/>
            </a:endParaRPr>
          </a:p>
        </p:txBody>
      </p:sp>
      <p:sp>
        <p:nvSpPr>
          <p:cNvPr id="423" name="CustomShape 2"/>
          <p:cNvSpPr/>
          <p:nvPr/>
        </p:nvSpPr>
        <p:spPr>
          <a:xfrm>
            <a:off x="335520" y="764640"/>
            <a:ext cx="10734120" cy="4849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CustomShape 1"/>
          <p:cNvSpPr/>
          <p:nvPr/>
        </p:nvSpPr>
        <p:spPr>
          <a:xfrm>
            <a:off x="335520" y="764640"/>
            <a:ext cx="10740960" cy="4917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LCA – Motivation</a:t>
            </a:r>
            <a:endParaRPr b="0" lang="en-US" sz="2400" spc="-1" strike="noStrike">
              <a:latin typeface="Arial"/>
            </a:endParaRPr>
          </a:p>
        </p:txBody>
      </p:sp>
      <p:sp>
        <p:nvSpPr>
          <p:cNvPr id="231" name="CustomShape 2"/>
          <p:cNvSpPr/>
          <p:nvPr/>
        </p:nvSpPr>
        <p:spPr>
          <a:xfrm>
            <a:off x="335520" y="1268640"/>
            <a:ext cx="10740960" cy="5028480"/>
          </a:xfrm>
          <a:prstGeom prst="rect">
            <a:avLst/>
          </a:prstGeom>
          <a:noFill/>
          <a:ln>
            <a:noFill/>
          </a:ln>
        </p:spPr>
        <p:style>
          <a:lnRef idx="0"/>
          <a:fillRef idx="0"/>
          <a:effectRef idx="0"/>
          <a:fontRef idx="minor"/>
        </p:style>
      </p:sp>
      <p:pic>
        <p:nvPicPr>
          <p:cNvPr id="232" name="Grafik 4_1" descr=""/>
          <p:cNvPicPr/>
          <p:nvPr/>
        </p:nvPicPr>
        <p:blipFill>
          <a:blip r:embed="rId1"/>
          <a:stretch/>
        </p:blipFill>
        <p:spPr>
          <a:xfrm>
            <a:off x="842760" y="1608120"/>
            <a:ext cx="4237200" cy="3629160"/>
          </a:xfrm>
          <a:prstGeom prst="rect">
            <a:avLst/>
          </a:prstGeom>
          <a:ln>
            <a:noFill/>
          </a:ln>
        </p:spPr>
      </p:pic>
      <p:sp>
        <p:nvSpPr>
          <p:cNvPr id="233" name="CustomShape 3"/>
          <p:cNvSpPr/>
          <p:nvPr/>
        </p:nvSpPr>
        <p:spPr>
          <a:xfrm>
            <a:off x="274320" y="6492240"/>
            <a:ext cx="1052388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Benjamin Leiding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4" name="CustomShape 1"/>
          <p:cNvSpPr/>
          <p:nvPr/>
        </p:nvSpPr>
        <p:spPr>
          <a:xfrm>
            <a:off x="335520" y="764640"/>
            <a:ext cx="10740960" cy="4917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LCA – Motivation</a:t>
            </a:r>
            <a:endParaRPr b="0" lang="en-US" sz="2400" spc="-1" strike="noStrike">
              <a:latin typeface="Arial"/>
            </a:endParaRPr>
          </a:p>
        </p:txBody>
      </p:sp>
      <p:sp>
        <p:nvSpPr>
          <p:cNvPr id="235" name="CustomShape 2"/>
          <p:cNvSpPr/>
          <p:nvPr/>
        </p:nvSpPr>
        <p:spPr>
          <a:xfrm>
            <a:off x="6095880" y="1268640"/>
            <a:ext cx="4980240" cy="50284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Battery Electric Vehicles (EV) </a:t>
            </a:r>
            <a:endParaRPr b="0" lang="en-US" sz="2400" spc="-1" strike="noStrike">
              <a:latin typeface="Arial"/>
            </a:endParaRPr>
          </a:p>
          <a:p>
            <a:pPr algn="ctr">
              <a:lnSpc>
                <a:spcPct val="100000"/>
              </a:lnSpc>
              <a:spcBef>
                <a:spcPts val="479"/>
              </a:spcBef>
              <a:tabLst>
                <a:tab algn="l" pos="0"/>
              </a:tabLst>
            </a:pPr>
            <a:endParaRPr b="0" lang="en-US" sz="2400" spc="-1" strike="noStrike">
              <a:latin typeface="Arial"/>
            </a:endParaRPr>
          </a:p>
          <a:p>
            <a:pPr algn="ctr">
              <a:lnSpc>
                <a:spcPct val="100000"/>
              </a:lnSpc>
              <a:spcBef>
                <a:spcPts val="479"/>
              </a:spcBef>
              <a:tabLst>
                <a:tab algn="l" pos="0"/>
              </a:tabLst>
            </a:pPr>
            <a:r>
              <a:rPr b="0" lang="en-US" sz="2400" spc="-1" strike="noStrike">
                <a:solidFill>
                  <a:srgbClr val="000000"/>
                </a:solidFill>
                <a:latin typeface="DejaVu Sans"/>
                <a:ea typeface="DejaVu Sans"/>
              </a:rPr>
              <a:t>Or</a:t>
            </a:r>
            <a:endParaRPr b="0" lang="en-US" sz="2400" spc="-1" strike="noStrike">
              <a:latin typeface="Arial"/>
            </a:endParaRPr>
          </a:p>
          <a:p>
            <a:pPr algn="ctr">
              <a:lnSpc>
                <a:spcPct val="100000"/>
              </a:lnSpc>
              <a:spcBef>
                <a:spcPts val="479"/>
              </a:spcBef>
              <a:tabLst>
                <a:tab algn="l" pos="0"/>
              </a:tabLst>
            </a:pPr>
            <a:endParaRPr b="0" lang="en-US" sz="2400" spc="-1" strike="noStrike">
              <a:latin typeface="Arial"/>
            </a:endParaRPr>
          </a:p>
          <a:p>
            <a:pPr algn="ctr">
              <a:lnSpc>
                <a:spcPct val="100000"/>
              </a:lnSpc>
              <a:spcBef>
                <a:spcPts val="479"/>
              </a:spcBef>
              <a:tabLst>
                <a:tab algn="l" pos="0"/>
              </a:tabLst>
            </a:pPr>
            <a:r>
              <a:rPr b="1" lang="en-US" sz="2400" spc="-1" strike="noStrike">
                <a:solidFill>
                  <a:srgbClr val="000000"/>
                </a:solidFill>
                <a:latin typeface="DejaVu Sans"/>
                <a:ea typeface="DejaVu Sans"/>
              </a:rPr>
              <a:t>Internal Combustion Engine Vehicles</a:t>
            </a:r>
            <a:endParaRPr b="0" lang="en-US" sz="2400" spc="-1" strike="noStrike">
              <a:latin typeface="Arial"/>
            </a:endParaRPr>
          </a:p>
        </p:txBody>
      </p:sp>
      <p:pic>
        <p:nvPicPr>
          <p:cNvPr id="236" name="Grafik 4_0" descr=""/>
          <p:cNvPicPr/>
          <p:nvPr/>
        </p:nvPicPr>
        <p:blipFill>
          <a:blip r:embed="rId1"/>
          <a:stretch/>
        </p:blipFill>
        <p:spPr>
          <a:xfrm>
            <a:off x="842760" y="1608120"/>
            <a:ext cx="4237200" cy="3629160"/>
          </a:xfrm>
          <a:prstGeom prst="rect">
            <a:avLst/>
          </a:prstGeom>
          <a:ln>
            <a:noFill/>
          </a:ln>
        </p:spPr>
      </p:pic>
      <p:sp>
        <p:nvSpPr>
          <p:cNvPr id="237" name="CustomShape 3"/>
          <p:cNvSpPr/>
          <p:nvPr/>
        </p:nvSpPr>
        <p:spPr>
          <a:xfrm>
            <a:off x="274320" y="6492240"/>
            <a:ext cx="1052388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Benjamin Leiding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CustomShape 1"/>
          <p:cNvSpPr/>
          <p:nvPr/>
        </p:nvSpPr>
        <p:spPr>
          <a:xfrm>
            <a:off x="335880" y="736200"/>
            <a:ext cx="10740960" cy="4917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fr-FR" sz="2400" spc="-1" strike="noStrike">
                <a:solidFill>
                  <a:srgbClr val="000000"/>
                </a:solidFill>
                <a:latin typeface="DejaVu Sans"/>
                <a:ea typeface="DejaVu Sans"/>
              </a:rPr>
              <a:t>EV Break-Even Point?</a:t>
            </a:r>
            <a:endParaRPr b="0" lang="en-US" sz="2400" spc="-1" strike="noStrike">
              <a:latin typeface="Arial"/>
            </a:endParaRPr>
          </a:p>
        </p:txBody>
      </p:sp>
      <p:sp>
        <p:nvSpPr>
          <p:cNvPr id="239" name="CustomShape 2"/>
          <p:cNvSpPr/>
          <p:nvPr/>
        </p:nvSpPr>
        <p:spPr>
          <a:xfrm>
            <a:off x="335880" y="1240200"/>
            <a:ext cx="10740960" cy="5028480"/>
          </a:xfrm>
          <a:prstGeom prst="rect">
            <a:avLst/>
          </a:prstGeom>
          <a:noFill/>
          <a:ln>
            <a:noFill/>
          </a:ln>
        </p:spPr>
        <p:style>
          <a:lnRef idx="0"/>
          <a:fillRef idx="0"/>
          <a:effectRef idx="0"/>
          <a:fontRef idx="minor"/>
        </p:style>
        <p:txBody>
          <a:bodyPr lIns="90000" rIns="90000" tIns="45000" bIns="45000">
            <a:noAutofit/>
          </a:bodyPr>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240" name="CustomShape 3"/>
          <p:cNvSpPr/>
          <p:nvPr/>
        </p:nvSpPr>
        <p:spPr>
          <a:xfrm>
            <a:off x="488160" y="1392480"/>
            <a:ext cx="3133440" cy="5028480"/>
          </a:xfrm>
          <a:prstGeom prst="rect">
            <a:avLst/>
          </a:prstGeom>
          <a:noFill/>
          <a:ln>
            <a:solidFill>
              <a:srgbClr val="ffffff"/>
            </a:solidFill>
          </a:ln>
        </p:spPr>
        <p:style>
          <a:lnRef idx="0"/>
          <a:fillRef idx="0"/>
          <a:effectRef idx="0"/>
          <a:fontRef idx="minor"/>
        </p:style>
        <p:txBody>
          <a:bodyPr lIns="90000" rIns="90000" tIns="45000" bIns="45000" anchor="ctr">
            <a:noAutofit/>
          </a:bodyPr>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0 – 50.000km </a:t>
            </a:r>
            <a:endParaRPr b="0" lang="en-US" sz="1800" spc="-1" strike="noStrike">
              <a:latin typeface="Arial"/>
            </a:endParaRPr>
          </a:p>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50.000 – 100.000km</a:t>
            </a:r>
            <a:endParaRPr b="0" lang="en-US" sz="1800" spc="-1" strike="noStrike">
              <a:latin typeface="Arial"/>
            </a:endParaRPr>
          </a:p>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100.000 – 150.000km </a:t>
            </a:r>
            <a:endParaRPr b="0" lang="en-US" sz="1800" spc="-1" strike="noStrike">
              <a:latin typeface="Arial"/>
            </a:endParaRPr>
          </a:p>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150.000 – 200.000km</a:t>
            </a:r>
            <a:endParaRPr b="0" lang="en-US" sz="1800" spc="-1" strike="noStrike">
              <a:latin typeface="Arial"/>
            </a:endParaRPr>
          </a:p>
          <a:p>
            <a:pPr marL="343440" indent="-33912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After 200.000km</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241" name="CustomShape 4"/>
          <p:cNvSpPr/>
          <p:nvPr/>
        </p:nvSpPr>
        <p:spPr>
          <a:xfrm>
            <a:off x="385200" y="1600200"/>
            <a:ext cx="8680680" cy="88020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DejaVu Sans"/>
                <a:ea typeface="DejaVu Sans"/>
              </a:rPr>
              <a:t>What is the </a:t>
            </a:r>
            <a:r>
              <a:rPr b="1" lang="en-US" sz="1800" spc="-1" strike="noStrike">
                <a:solidFill>
                  <a:srgbClr val="000000"/>
                </a:solidFill>
                <a:latin typeface="DejaVu Sans"/>
                <a:ea typeface="DejaVu Sans"/>
              </a:rPr>
              <a:t>break-even</a:t>
            </a:r>
            <a:r>
              <a:rPr b="0" lang="en-US" sz="1800" spc="-1" strike="noStrike">
                <a:solidFill>
                  <a:srgbClr val="000000"/>
                </a:solidFill>
                <a:latin typeface="DejaVu Sans"/>
                <a:ea typeface="DejaVu Sans"/>
              </a:rPr>
              <a:t> point (in km) after which an EV would have caused fewer emissions than an Internal Combustion Engine (ICE?)</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2" name="CustomShape 1"/>
          <p:cNvSpPr/>
          <p:nvPr/>
        </p:nvSpPr>
        <p:spPr>
          <a:xfrm>
            <a:off x="335520" y="764640"/>
            <a:ext cx="10740960" cy="4917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fr-FR" sz="2400" spc="-1" strike="noStrike">
                <a:solidFill>
                  <a:srgbClr val="000000"/>
                </a:solidFill>
                <a:latin typeface="DejaVu Sans"/>
                <a:ea typeface="DejaVu Sans"/>
              </a:rPr>
              <a:t>Life Cycle Assessment – Polestar 2</a:t>
            </a:r>
            <a:endParaRPr b="0" lang="en-US" sz="2400" spc="-1" strike="noStrike">
              <a:latin typeface="Arial"/>
            </a:endParaRPr>
          </a:p>
        </p:txBody>
      </p:sp>
      <p:sp>
        <p:nvSpPr>
          <p:cNvPr id="243" name="CustomShape 2"/>
          <p:cNvSpPr/>
          <p:nvPr/>
        </p:nvSpPr>
        <p:spPr>
          <a:xfrm>
            <a:off x="335520" y="1268640"/>
            <a:ext cx="10740960" cy="5028480"/>
          </a:xfrm>
          <a:prstGeom prst="rect">
            <a:avLst/>
          </a:prstGeom>
          <a:noFill/>
          <a:ln>
            <a:noFill/>
          </a:ln>
        </p:spPr>
        <p:style>
          <a:lnRef idx="0"/>
          <a:fillRef idx="0"/>
          <a:effectRef idx="0"/>
          <a:fontRef idx="minor"/>
        </p:style>
        <p:txBody>
          <a:bodyPr lIns="90000" rIns="90000" tIns="45000" bIns="45000">
            <a:noAutofit/>
          </a:bodyPr>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244" name="CustomShape 3"/>
          <p:cNvSpPr/>
          <p:nvPr/>
        </p:nvSpPr>
        <p:spPr>
          <a:xfrm>
            <a:off x="263520" y="6411600"/>
            <a:ext cx="646848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Polestar (2020) – Life Cycle Assessment – Carbon Footprint of Polestar 2.</a:t>
            </a:r>
            <a:endParaRPr b="0" lang="en-US" sz="900" spc="-1" strike="noStrike">
              <a:latin typeface="Arial"/>
            </a:endParaRPr>
          </a:p>
        </p:txBody>
      </p:sp>
      <p:pic>
        <p:nvPicPr>
          <p:cNvPr id="245" name="" descr=""/>
          <p:cNvPicPr/>
          <p:nvPr/>
        </p:nvPicPr>
        <p:blipFill>
          <a:blip r:embed="rId1"/>
          <a:stretch/>
        </p:blipFill>
        <p:spPr>
          <a:xfrm>
            <a:off x="425160" y="1251720"/>
            <a:ext cx="11227320" cy="5166720"/>
          </a:xfrm>
          <a:prstGeom prst="rect">
            <a:avLst/>
          </a:prstGeom>
          <a:ln>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6" name="CustomShape 1"/>
          <p:cNvSpPr/>
          <p:nvPr/>
        </p:nvSpPr>
        <p:spPr>
          <a:xfrm>
            <a:off x="335520" y="4406760"/>
            <a:ext cx="10739520" cy="13485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Lifecycle Assessment (LCA)</a:t>
            </a:r>
            <a:endParaRPr b="0" lang="en-US" sz="3000" spc="-1" strike="noStrike">
              <a:latin typeface="Arial"/>
            </a:endParaRPr>
          </a:p>
        </p:txBody>
      </p:sp>
      <p:sp>
        <p:nvSpPr>
          <p:cNvPr id="247" name="CustomShape 2"/>
          <p:cNvSpPr/>
          <p:nvPr/>
        </p:nvSpPr>
        <p:spPr>
          <a:xfrm>
            <a:off x="335520" y="2906640"/>
            <a:ext cx="10739520" cy="148644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5835</TotalTime>
  <Application>LibreOffice/6.4.7.2$Linux_X86_64 LibreOffice_project/40$Build-2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dcterms:modified xsi:type="dcterms:W3CDTF">2022-07-17T20:11:42Z</dcterms:modified>
  <cp:revision>3938</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5</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20</vt:i4>
  </property>
</Properties>
</file>